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9"/>
  </p:notesMasterIdLst>
  <p:sldIdLst>
    <p:sldId id="701" r:id="rId5"/>
    <p:sldId id="702" r:id="rId6"/>
    <p:sldId id="716" r:id="rId7"/>
    <p:sldId id="717" r:id="rId8"/>
    <p:sldId id="729" r:id="rId9"/>
    <p:sldId id="704" r:id="rId10"/>
    <p:sldId id="348" r:id="rId11"/>
    <p:sldId id="705" r:id="rId12"/>
    <p:sldId id="711" r:id="rId13"/>
    <p:sldId id="725" r:id="rId14"/>
    <p:sldId id="726" r:id="rId15"/>
    <p:sldId id="708" r:id="rId16"/>
    <p:sldId id="709" r:id="rId17"/>
    <p:sldId id="722" r:id="rId18"/>
    <p:sldId id="710" r:id="rId19"/>
    <p:sldId id="721" r:id="rId20"/>
    <p:sldId id="723" r:id="rId21"/>
    <p:sldId id="712" r:id="rId22"/>
    <p:sldId id="713" r:id="rId23"/>
    <p:sldId id="714" r:id="rId24"/>
    <p:sldId id="728" r:id="rId25"/>
    <p:sldId id="727" r:id="rId26"/>
    <p:sldId id="715" r:id="rId27"/>
    <p:sldId id="724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BBF"/>
    <a:srgbClr val="FAF8CA"/>
    <a:srgbClr val="F4E8AA"/>
    <a:srgbClr val="FFC4F6"/>
    <a:srgbClr val="FDEEA1"/>
    <a:srgbClr val="FFFFCC"/>
    <a:srgbClr val="8A200E"/>
    <a:srgbClr val="6434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F9C38F-502C-1530-697A-A940C0A157DA}" v="13" dt="2025-01-28T21:34:01.304"/>
    <p1510:client id="{1EE8ABFA-1335-5B96-C1D1-1C207AC39EA9}" v="22" dt="2025-01-29T17:26:03.819"/>
    <p1510:client id="{FE663E77-54FF-BDA5-547F-EED6DFF15651}" v="72" dt="2025-01-28T12:00:37.0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B7E39-A62E-4EBD-BFF5-E2EB653A953C}" type="datetimeFigureOut">
              <a:t>1/30/2025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43238-4BF8-41D9-B52C-6F8930ACEAB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500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RAP- Exciting time- reinforce the importance of getting it right, we are here to support you to make this decision</a:t>
            </a:r>
          </a:p>
          <a:p>
            <a:r>
              <a:rPr lang="en-US">
                <a:ea typeface="Calibri"/>
                <a:cs typeface="Calibri"/>
              </a:rPr>
              <a:t>Hand over to Kate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943238-4BF8-41D9-B52C-6F8930ACEAB9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251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Stress the importance of 4s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943238-4BF8-41D9-B52C-6F8930ACEAB9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143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Introduce, animate the careers which come up one after the other</a:t>
            </a:r>
          </a:p>
          <a:p>
            <a:r>
              <a:rPr lang="en-US">
                <a:ea typeface="Calibri"/>
                <a:cs typeface="Calibri"/>
              </a:rPr>
              <a:t>KG explains her role and stresses so many difference careers out there under the following heading, this is what we use to help students focus their interests and ideas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943238-4BF8-41D9-B52C-6F8930ACEAB9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34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We must share region </a:t>
            </a:r>
            <a:r>
              <a:rPr lang="en-US" err="1">
                <a:ea typeface="Calibri"/>
                <a:cs typeface="Calibri"/>
              </a:rPr>
              <a:t>labour</a:t>
            </a:r>
            <a:r>
              <a:rPr lang="en-US">
                <a:ea typeface="Calibri"/>
                <a:cs typeface="Calibri"/>
              </a:rPr>
              <a:t> market information with parents about career opportunities and these jobs need </a:t>
            </a:r>
            <a:r>
              <a:rPr lang="en-US" err="1">
                <a:ea typeface="Calibri"/>
                <a:cs typeface="Calibri"/>
              </a:rPr>
              <a:t>specist</a:t>
            </a:r>
            <a:r>
              <a:rPr lang="en-US">
                <a:ea typeface="Calibri"/>
                <a:cs typeface="Calibri"/>
              </a:rPr>
              <a:t> training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943238-4BF8-41D9-B52C-6F8930ACEAB9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13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Kate to add website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943238-4BF8-41D9-B52C-6F8930ACEAB9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090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Reinforce we are here to help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943238-4BF8-41D9-B52C-6F8930ACEAB9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0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Lucky to have so many options for 6th form colleges, mention, </a:t>
            </a:r>
            <a:r>
              <a:rPr lang="en-US" err="1">
                <a:ea typeface="Calibri"/>
                <a:cs typeface="Calibri"/>
              </a:rPr>
              <a:t>blundells</a:t>
            </a:r>
            <a:r>
              <a:rPr lang="en-US">
                <a:ea typeface="Calibri"/>
                <a:cs typeface="Calibri"/>
              </a:rPr>
              <a:t>, </a:t>
            </a:r>
            <a:r>
              <a:rPr lang="en-US" err="1">
                <a:ea typeface="Calibri"/>
                <a:cs typeface="Calibri"/>
              </a:rPr>
              <a:t>exeter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maths</a:t>
            </a:r>
            <a:r>
              <a:rPr lang="en-US">
                <a:ea typeface="Calibri"/>
                <a:cs typeface="Calibri"/>
              </a:rPr>
              <a:t> school armed forces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943238-4BF8-41D9-B52C-6F8930ACEAB9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54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Think how your options will enable to continue, doctor? Preferable to do </a:t>
            </a:r>
            <a:r>
              <a:rPr lang="en-US" err="1">
                <a:ea typeface="Calibri"/>
                <a:cs typeface="Calibri"/>
              </a:rPr>
              <a:t>sep</a:t>
            </a:r>
            <a:r>
              <a:rPr lang="en-US">
                <a:ea typeface="Calibri"/>
                <a:cs typeface="Calibri"/>
              </a:rPr>
              <a:t> science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943238-4BF8-41D9-B52C-6F8930ACEAB9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7334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FB8A01-A7DF-4F9A-BF60-BC9DF4F03E38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1831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FB8A01-A7DF-4F9A-BF60-BC9DF4F03E3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915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1840F-B88C-912B-9DB7-BC495F841B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8BA76D-DF30-E033-6D77-9C88A29EA3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4586F-EC52-B00B-C1B7-BCAF7F457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8C47-D057-4C3F-BAEC-C0256DCA208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85B52-754E-0E49-525A-FE5635023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42D308-3CDF-175B-1CDE-B5FB36E49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DF9A-B075-4FFA-A50D-A56A96DE9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064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F211C-8087-01FF-155A-EE34B6DBE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225FAB-9C98-659F-3A17-3A23D19DFC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D831A-F76D-5EC0-B864-491067C44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8C47-D057-4C3F-BAEC-C0256DCA208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379A7-57D8-5D95-3E83-1B39A192D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DB208-4CD3-6A2F-F1A9-92C7D8BCA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DF9A-B075-4FFA-A50D-A56A96DE9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710432-DCE3-1089-1CBC-E6CA3C171E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51C74-3F4E-AB3E-199B-D70490E634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33A37-C6BF-ED4A-2C23-F4E60D1F9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8C47-D057-4C3F-BAEC-C0256DCA208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B6F512-25F5-32D8-F7AC-AD4C47EF0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05052C-03D6-DF7D-51A7-425BDCD36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DF9A-B075-4FFA-A50D-A56A96DE9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33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8506F-A9EE-EDF0-6608-79BC5FA06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30235-1A60-70C5-9774-77729EB45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869FD-1545-2048-69B2-07B050A47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8C47-D057-4C3F-BAEC-C0256DCA208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D43955-CDCA-BDA4-B357-EE408D96C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32125-6F8B-FE63-F711-3FB88B00F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DF9A-B075-4FFA-A50D-A56A96DE9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988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3C4B9-A2BE-D6EF-7CEF-5F4C0271C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80658-4205-EAD4-3538-1E976BB06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D77A5-2848-F370-F5AF-3DF41193C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8C47-D057-4C3F-BAEC-C0256DCA208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7099E-509A-ECE3-F1F8-DD4EAEE4E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1F78E-98ED-0594-21AA-469D8B450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DF9A-B075-4FFA-A50D-A56A96DE9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725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B40D-1C5E-2CC7-00AD-0CCFF7678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0D383-FBE7-367C-F3D8-6F74773235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BCA5A-3956-7114-9719-72740088B2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77512A-D5ED-A36C-67E1-E9834A06F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8C47-D057-4C3F-BAEC-C0256DCA208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1306C9-C2A2-DFB9-2B77-44E7228D3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175DBB-F99B-5AFE-4A6B-2040C5925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DF9A-B075-4FFA-A50D-A56A96DE9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610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E086F-84D6-9590-4C49-9048BBEA9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E7D2D-1A69-1931-6B0E-64BF77830D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8D5A1B-584B-473C-2C8E-6F3B9ADC6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FBFF3B-C639-BB3B-B42A-81797A840C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3CFFD5-5AD8-F85C-7C2F-F1BE77FD1B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FEABF9-FBF0-E293-0536-AC3E8EBA2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8C47-D057-4C3F-BAEC-C0256DCA208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BE25C7-C568-8679-CC11-15F6771D4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4D8236-9EB5-5514-EAF4-631B1C4ED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DF9A-B075-4FFA-A50D-A56A96DE9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942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27CBE-55E4-E463-CAA1-789249BE4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AE59D6-326F-205D-EF5D-2B12B917A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8C47-D057-4C3F-BAEC-C0256DCA208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208DBF-649F-C065-50D2-406237EAD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68FC13-E126-E72B-409E-3884351BD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DF9A-B075-4FFA-A50D-A56A96DE9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647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79E7F0-A5AF-371D-FAD5-86B035CA9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8C47-D057-4C3F-BAEC-C0256DCA208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9EA885-EA21-8559-68C6-48576BB9B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302721-C6E8-4A1D-F150-7311DC440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DF9A-B075-4FFA-A50D-A56A96DE9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059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BEACC-4260-CEC5-3E7E-CD3C67BD3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1C942-D606-DFE4-2CFF-38CA91583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B3F143-2831-0CA6-60C1-25E8557C2F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A7A37F-E381-A69A-9F0D-F0D2D524F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8C47-D057-4C3F-BAEC-C0256DCA208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17CD4D-476B-95E9-E035-F590BE848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DA1F49-12B6-4F97-4807-D162DAA53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DF9A-B075-4FFA-A50D-A56A96DE9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588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B5FDB-377D-9267-67E6-4C8AC1E2A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96BE2A-E628-0AC0-739B-1CA9C605C3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2C054-8B9F-A909-6635-413DE4DE4D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D99D05-CBDE-17D5-29C7-4829AAAA6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8C47-D057-4C3F-BAEC-C0256DCA208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ADAC2D-A072-F826-3BC0-CC33D42B3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AA2A69-3B4A-F3BC-986C-374EFBD21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DF9A-B075-4FFA-A50D-A56A96DE9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172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EB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CA477D-BAC1-90E3-B3D4-5BD4ACF63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23CB8D-4BB1-B56E-3BA9-B0113564DB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264C3-0083-7E4A-1959-DE62BB4AEE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EC8C47-D057-4C3F-BAEC-C0256DCA208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5F6505-7E74-BDE1-4592-5C7645CD2C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FF8C2-6790-5A5A-0166-3003FB90B3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E8DF9A-B075-4FFA-A50D-A56A96DE9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134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options@tiverton.devon.sch.u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nextstepssw.ac.uk/career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nationalcareers.service.gov.uk/explore-career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828800" y="5981483"/>
            <a:ext cx="9261218" cy="571141"/>
            <a:chOff x="1163768" y="5768213"/>
            <a:chExt cx="9926250" cy="784411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BF73D596-34D6-429F-8C8C-BB1041A43B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3768" y="5768213"/>
              <a:ext cx="9872382" cy="784411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23442" y="6049276"/>
              <a:ext cx="66576" cy="72124"/>
            </a:xfrm>
            <a:prstGeom prst="rect">
              <a:avLst/>
            </a:prstGeom>
          </p:spPr>
        </p:pic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398248CA-3BB0-4A75-8FF1-1E10E94B145F}"/>
              </a:ext>
            </a:extLst>
          </p:cNvPr>
          <p:cNvSpPr txBox="1">
            <a:spLocks/>
          </p:cNvSpPr>
          <p:nvPr/>
        </p:nvSpPr>
        <p:spPr>
          <a:xfrm>
            <a:off x="1706880" y="1431985"/>
            <a:ext cx="9144000" cy="41198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/>
          </a:p>
          <a:p>
            <a:pPr algn="ctr"/>
            <a:r>
              <a:rPr lang="en-GB"/>
              <a:t>Y9 Options Evening </a:t>
            </a:r>
          </a:p>
          <a:p>
            <a:pPr algn="ctr"/>
            <a:r>
              <a:rPr lang="en-GB"/>
              <a:t> Wednesday 29</a:t>
            </a:r>
            <a:r>
              <a:rPr lang="en-GB" baseline="30000"/>
              <a:t>th</a:t>
            </a:r>
            <a:r>
              <a:rPr lang="en-GB"/>
              <a:t> January 2025</a:t>
            </a:r>
          </a:p>
          <a:p>
            <a:pPr algn="ctr"/>
            <a:endParaRPr lang="en-GB"/>
          </a:p>
          <a:p>
            <a:pPr algn="ctr"/>
            <a:r>
              <a:rPr lang="en-GB"/>
              <a:t>Please collect your option booklet</a:t>
            </a:r>
          </a:p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5AC083-E181-43C1-A581-9EB66721812C}"/>
              </a:ext>
            </a:extLst>
          </p:cNvPr>
          <p:cNvSpPr/>
          <p:nvPr/>
        </p:nvSpPr>
        <p:spPr>
          <a:xfrm>
            <a:off x="931654" y="577970"/>
            <a:ext cx="9359660" cy="108692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/>
              <a:t>Raising Aspirations</a:t>
            </a:r>
          </a:p>
        </p:txBody>
      </p:sp>
    </p:spTree>
    <p:extLst>
      <p:ext uri="{BB962C8B-B14F-4D97-AF65-F5344CB8AC3E}">
        <p14:creationId xmlns:p14="http://schemas.microsoft.com/office/powerpoint/2010/main" val="2340979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E139C44D-6F16-44E5-9233-7A83A457F6AC}"/>
              </a:ext>
            </a:extLst>
          </p:cNvPr>
          <p:cNvGraphicFramePr>
            <a:graphicFrameLocks noGrp="1"/>
          </p:cNvGraphicFramePr>
          <p:nvPr/>
        </p:nvGraphicFramePr>
        <p:xfrm>
          <a:off x="3419804" y="478571"/>
          <a:ext cx="8418786" cy="6158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174">
                  <a:extLst>
                    <a:ext uri="{9D8B030D-6E8A-4147-A177-3AD203B41FA5}">
                      <a16:colId xmlns:a16="http://schemas.microsoft.com/office/drawing/2014/main" val="3078674002"/>
                    </a:ext>
                  </a:extLst>
                </a:gridCol>
                <a:gridCol w="1380240">
                  <a:extLst>
                    <a:ext uri="{9D8B030D-6E8A-4147-A177-3AD203B41FA5}">
                      <a16:colId xmlns:a16="http://schemas.microsoft.com/office/drawing/2014/main" val="3671510621"/>
                    </a:ext>
                  </a:extLst>
                </a:gridCol>
                <a:gridCol w="2011124">
                  <a:extLst>
                    <a:ext uri="{9D8B030D-6E8A-4147-A177-3AD203B41FA5}">
                      <a16:colId xmlns:a16="http://schemas.microsoft.com/office/drawing/2014/main" val="2034912317"/>
                    </a:ext>
                  </a:extLst>
                </a:gridCol>
                <a:gridCol w="2011124">
                  <a:extLst>
                    <a:ext uri="{9D8B030D-6E8A-4147-A177-3AD203B41FA5}">
                      <a16:colId xmlns:a16="http://schemas.microsoft.com/office/drawing/2014/main" val="3046724748"/>
                    </a:ext>
                  </a:extLst>
                </a:gridCol>
                <a:gridCol w="2011124">
                  <a:extLst>
                    <a:ext uri="{9D8B030D-6E8A-4147-A177-3AD203B41FA5}">
                      <a16:colId xmlns:a16="http://schemas.microsoft.com/office/drawing/2014/main" val="3037355591"/>
                    </a:ext>
                  </a:extLst>
                </a:gridCol>
              </a:tblGrid>
              <a:tr h="985642"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Old GCSEs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New GCSE Grades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Vocational quals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Levels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What 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194320"/>
                  </a:ext>
                </a:extLst>
              </a:tr>
              <a:tr h="386331">
                <a:tc rowSpan="3">
                  <a:txBody>
                    <a:bodyPr/>
                    <a:lstStyle/>
                    <a:p>
                      <a:pPr algn="ctr"/>
                      <a:endParaRPr lang="en-GB"/>
                    </a:p>
                    <a:p>
                      <a:pPr algn="ctr"/>
                      <a:r>
                        <a:rPr lang="en-GB"/>
                        <a:t>A*</a:t>
                      </a:r>
                    </a:p>
                    <a:p>
                      <a:pPr algn="ctr"/>
                      <a:endParaRPr lang="en-GB"/>
                    </a:p>
                    <a:p>
                      <a:pPr algn="ctr"/>
                      <a:r>
                        <a:rPr lang="en-GB"/>
                        <a:t>A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9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GB"/>
                    </a:p>
                    <a:p>
                      <a:pPr algn="ctr"/>
                      <a:r>
                        <a:rPr lang="en-GB"/>
                        <a:t>Distinction *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/>
                        <a:t>Distinction </a:t>
                      </a:r>
                    </a:p>
                    <a:p>
                      <a:pPr algn="ctr"/>
                      <a:endParaRPr lang="en-GB"/>
                    </a:p>
                    <a:p>
                      <a:pPr algn="ctr"/>
                      <a:r>
                        <a:rPr lang="en-GB"/>
                        <a:t>Merit</a:t>
                      </a:r>
                    </a:p>
                    <a:p>
                      <a:pPr algn="ctr"/>
                      <a:endParaRPr lang="en-GB"/>
                    </a:p>
                    <a:p>
                      <a:pPr algn="ctr"/>
                      <a:r>
                        <a:rPr lang="en-GB"/>
                        <a:t>Pass</a:t>
                      </a:r>
                    </a:p>
                    <a:p>
                      <a:pPr algn="ctr"/>
                      <a:endParaRPr lang="en-GB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GB"/>
                        <a:t>Level 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GB"/>
                        <a:t>If you achieve these grades you go onto study a level 3 course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335729"/>
                  </a:ext>
                </a:extLst>
              </a:tr>
              <a:tr h="386331">
                <a:tc vMerge="1">
                  <a:txBody>
                    <a:bodyPr/>
                    <a:lstStyle/>
                    <a:p>
                      <a:r>
                        <a:rPr lang="en-GB"/>
                        <a:t>A*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8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/>
                        <a:t>Distinction </a:t>
                      </a:r>
                    </a:p>
                    <a:p>
                      <a:pPr algn="ctr"/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4787925"/>
                  </a:ext>
                </a:extLst>
              </a:tr>
              <a:tr h="482913">
                <a:tc vMerge="1">
                  <a:txBody>
                    <a:bodyPr/>
                    <a:lstStyle/>
                    <a:p>
                      <a:r>
                        <a:rPr lang="en-GB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7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2849946"/>
                  </a:ext>
                </a:extLst>
              </a:tr>
              <a:tr h="386331">
                <a:tc rowSpan="3">
                  <a:txBody>
                    <a:bodyPr/>
                    <a:lstStyle/>
                    <a:p>
                      <a:pPr algn="ctr"/>
                      <a:r>
                        <a:rPr lang="en-GB"/>
                        <a:t>B</a:t>
                      </a:r>
                    </a:p>
                    <a:p>
                      <a:pPr algn="ctr"/>
                      <a:endParaRPr lang="en-GB"/>
                    </a:p>
                    <a:p>
                      <a:pPr algn="ctr"/>
                      <a:r>
                        <a:rPr lang="en-GB"/>
                        <a:t>C</a:t>
                      </a:r>
                    </a:p>
                    <a:p>
                      <a:pPr algn="ctr"/>
                      <a:endParaRPr lang="en-GB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6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115679"/>
                  </a:ext>
                </a:extLst>
              </a:tr>
              <a:tr h="386331">
                <a:tc vMerge="1">
                  <a:txBody>
                    <a:bodyPr/>
                    <a:lstStyle/>
                    <a:p>
                      <a:endParaRPr lang="en-GB"/>
                    </a:p>
                    <a:p>
                      <a:r>
                        <a:rPr lang="en-GB"/>
                        <a:t>C</a:t>
                      </a:r>
                    </a:p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5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888962"/>
                  </a:ext>
                </a:extLst>
              </a:tr>
              <a:tr h="482913">
                <a:tc vMerge="1">
                  <a:txBody>
                    <a:bodyPr/>
                    <a:lstStyle/>
                    <a:p>
                      <a:r>
                        <a:rPr lang="en-GB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4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64074"/>
                  </a:ext>
                </a:extLst>
              </a:tr>
              <a:tr h="386331">
                <a:tc rowSpan="3">
                  <a:txBody>
                    <a:bodyPr/>
                    <a:lstStyle/>
                    <a:p>
                      <a:pPr algn="ctr"/>
                      <a:r>
                        <a:rPr lang="en-GB"/>
                        <a:t>D</a:t>
                      </a:r>
                    </a:p>
                    <a:p>
                      <a:pPr algn="ctr"/>
                      <a:r>
                        <a:rPr lang="en-GB"/>
                        <a:t>E</a:t>
                      </a:r>
                    </a:p>
                    <a:p>
                      <a:pPr algn="ctr"/>
                      <a:r>
                        <a:rPr lang="en-GB"/>
                        <a:t>F</a:t>
                      </a:r>
                    </a:p>
                    <a:p>
                      <a:pPr algn="ctr"/>
                      <a:r>
                        <a:rPr lang="en-GB"/>
                        <a:t>G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/>
                        <a:t>Distinction *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/>
                        <a:t>Distinction </a:t>
                      </a:r>
                    </a:p>
                    <a:p>
                      <a:pPr algn="ctr"/>
                      <a:r>
                        <a:rPr lang="en-GB"/>
                        <a:t>Merit</a:t>
                      </a:r>
                    </a:p>
                    <a:p>
                      <a:pPr algn="ctr"/>
                      <a:r>
                        <a:rPr lang="en-GB"/>
                        <a:t>Pass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/>
                        <a:t>Level 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/>
                        <a:t>If you achieve these grades you go onto study a level 1 or level 2 course, depending on the course and your grades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332080"/>
                  </a:ext>
                </a:extLst>
              </a:tr>
              <a:tr h="386331">
                <a:tc vMerge="1">
                  <a:txBody>
                    <a:bodyPr/>
                    <a:lstStyle/>
                    <a:p>
                      <a:r>
                        <a:rPr lang="en-GB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9940090"/>
                  </a:ext>
                </a:extLst>
              </a:tr>
              <a:tr h="703341">
                <a:tc vMerge="1">
                  <a:txBody>
                    <a:bodyPr/>
                    <a:lstStyle/>
                    <a:p>
                      <a:r>
                        <a:rPr lang="en-GB"/>
                        <a:t>F/G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86032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U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U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U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485033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C7C5AF4E-626D-4225-9072-E2EFA57A1A72}"/>
              </a:ext>
            </a:extLst>
          </p:cNvPr>
          <p:cNvSpPr/>
          <p:nvPr/>
        </p:nvSpPr>
        <p:spPr>
          <a:xfrm>
            <a:off x="3212121" y="5952113"/>
            <a:ext cx="8977611" cy="907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/>
              <a:t>If you do not achieve grade 4 at maths and English then you will have to retake these at college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266F072-CEA3-40CE-B1AC-545F7630F21E}"/>
              </a:ext>
            </a:extLst>
          </p:cNvPr>
          <p:cNvSpPr/>
          <p:nvPr/>
        </p:nvSpPr>
        <p:spPr>
          <a:xfrm>
            <a:off x="353410" y="75271"/>
            <a:ext cx="2778673" cy="656201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/>
              <a:t>Understanding the next steps</a:t>
            </a:r>
          </a:p>
        </p:txBody>
      </p:sp>
    </p:spTree>
    <p:extLst>
      <p:ext uri="{BB962C8B-B14F-4D97-AF65-F5344CB8AC3E}">
        <p14:creationId xmlns:p14="http://schemas.microsoft.com/office/powerpoint/2010/main" val="641136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988D531-BC0B-480D-9C68-EF384C5553F1}"/>
              </a:ext>
            </a:extLst>
          </p:cNvPr>
          <p:cNvGraphicFramePr>
            <a:graphicFrameLocks noGrp="1"/>
          </p:cNvGraphicFramePr>
          <p:nvPr/>
        </p:nvGraphicFramePr>
        <p:xfrm>
          <a:off x="199699" y="341440"/>
          <a:ext cx="11792604" cy="617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8878">
                  <a:extLst>
                    <a:ext uri="{9D8B030D-6E8A-4147-A177-3AD203B41FA5}">
                      <a16:colId xmlns:a16="http://schemas.microsoft.com/office/drawing/2014/main" val="4084988363"/>
                    </a:ext>
                  </a:extLst>
                </a:gridCol>
                <a:gridCol w="3250775">
                  <a:extLst>
                    <a:ext uri="{9D8B030D-6E8A-4147-A177-3AD203B41FA5}">
                      <a16:colId xmlns:a16="http://schemas.microsoft.com/office/drawing/2014/main" val="2097702809"/>
                    </a:ext>
                  </a:extLst>
                </a:gridCol>
                <a:gridCol w="1883351">
                  <a:extLst>
                    <a:ext uri="{9D8B030D-6E8A-4147-A177-3AD203B41FA5}">
                      <a16:colId xmlns:a16="http://schemas.microsoft.com/office/drawing/2014/main" val="1428870983"/>
                    </a:ext>
                  </a:extLst>
                </a:gridCol>
                <a:gridCol w="1712978">
                  <a:extLst>
                    <a:ext uri="{9D8B030D-6E8A-4147-A177-3AD203B41FA5}">
                      <a16:colId xmlns:a16="http://schemas.microsoft.com/office/drawing/2014/main" val="258907467"/>
                    </a:ext>
                  </a:extLst>
                </a:gridCol>
                <a:gridCol w="1374192">
                  <a:extLst>
                    <a:ext uri="{9D8B030D-6E8A-4147-A177-3AD203B41FA5}">
                      <a16:colId xmlns:a16="http://schemas.microsoft.com/office/drawing/2014/main" val="1826449888"/>
                    </a:ext>
                  </a:extLst>
                </a:gridCol>
                <a:gridCol w="2092430">
                  <a:extLst>
                    <a:ext uri="{9D8B030D-6E8A-4147-A177-3AD203B41FA5}">
                      <a16:colId xmlns:a16="http://schemas.microsoft.com/office/drawing/2014/main" val="1009468089"/>
                    </a:ext>
                  </a:extLst>
                </a:gridCol>
              </a:tblGrid>
              <a:tr h="1556195">
                <a:tc>
                  <a:txBody>
                    <a:bodyPr/>
                    <a:lstStyle/>
                    <a:p>
                      <a:r>
                        <a:rPr lang="en-GB" sz="2400">
                          <a:solidFill>
                            <a:schemeClr val="bg1"/>
                          </a:solidFill>
                        </a:rPr>
                        <a:t>Level 3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chemeClr val="bg1"/>
                          </a:solidFill>
                        </a:rPr>
                        <a:t>A level and AS</a:t>
                      </a:r>
                      <a:r>
                        <a:rPr lang="en-GB" sz="2000" baseline="0">
                          <a:solidFill>
                            <a:schemeClr val="bg1"/>
                          </a:solidFill>
                        </a:rPr>
                        <a:t> levels</a:t>
                      </a:r>
                    </a:p>
                    <a:p>
                      <a:endParaRPr lang="en-GB" sz="2000" baseline="0">
                        <a:solidFill>
                          <a:schemeClr val="bg1"/>
                        </a:solidFill>
                      </a:endParaRPr>
                    </a:p>
                    <a:p>
                      <a:endParaRPr lang="en-GB" sz="2000" baseline="0">
                        <a:solidFill>
                          <a:schemeClr val="bg1"/>
                        </a:solidFill>
                      </a:endParaRPr>
                    </a:p>
                    <a:p>
                      <a:endParaRPr lang="en-GB" sz="200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GB" sz="200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sz="2000">
                          <a:solidFill>
                            <a:schemeClr val="bg1"/>
                          </a:solidFill>
                        </a:rPr>
                        <a:t>L1-</a:t>
                      </a:r>
                      <a:r>
                        <a:rPr lang="en-GB" sz="2000" baseline="0">
                          <a:solidFill>
                            <a:schemeClr val="bg1"/>
                          </a:solidFill>
                        </a:rPr>
                        <a:t> 3:</a:t>
                      </a:r>
                    </a:p>
                    <a:p>
                      <a:endParaRPr lang="en-GB" sz="2000" baseline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sz="2000">
                          <a:solidFill>
                            <a:schemeClr val="bg1"/>
                          </a:solidFill>
                        </a:rPr>
                        <a:t>T-Levels,</a:t>
                      </a:r>
                    </a:p>
                    <a:p>
                      <a:endParaRPr lang="en-GB" sz="2000" baseline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sz="2000" baseline="0">
                          <a:solidFill>
                            <a:schemeClr val="bg1"/>
                          </a:solidFill>
                        </a:rPr>
                        <a:t> BTECs,</a:t>
                      </a:r>
                    </a:p>
                    <a:p>
                      <a:endParaRPr lang="en-GB" sz="2000" baseline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sz="2000" baseline="0">
                          <a:solidFill>
                            <a:schemeClr val="bg1"/>
                          </a:solidFill>
                        </a:rPr>
                        <a:t>Cert.</a:t>
                      </a:r>
                    </a:p>
                    <a:p>
                      <a:endParaRPr lang="en-GB" sz="2000" baseline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sz="2000" baseline="0">
                          <a:solidFill>
                            <a:schemeClr val="bg1"/>
                          </a:solidFill>
                        </a:rPr>
                        <a:t> Diploma,</a:t>
                      </a:r>
                    </a:p>
                    <a:p>
                      <a:endParaRPr lang="en-GB" sz="2000" baseline="0">
                        <a:solidFill>
                          <a:schemeClr val="bg1"/>
                        </a:solidFill>
                      </a:endParaRPr>
                    </a:p>
                    <a:p>
                      <a:endParaRPr lang="en-GB" sz="2000" baseline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sz="2000" baseline="0">
                          <a:solidFill>
                            <a:schemeClr val="bg1"/>
                          </a:solidFill>
                        </a:rPr>
                        <a:t>OCR,</a:t>
                      </a:r>
                    </a:p>
                    <a:p>
                      <a:r>
                        <a:rPr lang="en-GB" sz="2000" baseline="0">
                          <a:solidFill>
                            <a:schemeClr val="bg1"/>
                          </a:solidFill>
                        </a:rPr>
                        <a:t>City and Guilds</a:t>
                      </a:r>
                      <a:endParaRPr lang="en-GB" sz="200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/>
                    </a:p>
                  </a:txBody>
                  <a:tcPr marL="68580" marR="68580" marT="34290" marB="3429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chemeClr val="bg1"/>
                          </a:solidFill>
                        </a:rPr>
                        <a:t>NVQ L3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chemeClr val="bg1"/>
                          </a:solidFill>
                        </a:rPr>
                        <a:t>Advanced Apprenticeships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921729"/>
                  </a:ext>
                </a:extLst>
              </a:tr>
              <a:tr h="2225996">
                <a:tc rowSpan="2">
                  <a:txBody>
                    <a:bodyPr/>
                    <a:lstStyle/>
                    <a:p>
                      <a:r>
                        <a:rPr lang="en-GB" sz="2400"/>
                        <a:t>Level 2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GB" sz="2000"/>
                    </a:p>
                    <a:p>
                      <a:endParaRPr lang="en-GB" sz="2000"/>
                    </a:p>
                    <a:p>
                      <a:r>
                        <a:rPr lang="en-GB" sz="2000"/>
                        <a:t>GCSE (Grades 4-9)</a:t>
                      </a:r>
                    </a:p>
                    <a:p>
                      <a:endParaRPr lang="en-GB" sz="2000"/>
                    </a:p>
                    <a:p>
                      <a:endParaRPr lang="en-GB" sz="2000"/>
                    </a:p>
                  </a:txBody>
                  <a:tcPr marL="68580" marR="68580" marT="34290" marB="3429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400"/>
                    </a:p>
                  </a:txBody>
                  <a:tcPr marL="68580" marR="68580" marT="34290" marB="3429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GB" sz="2000"/>
                        <a:t>L1-2: </a:t>
                      </a:r>
                    </a:p>
                    <a:p>
                      <a:r>
                        <a:rPr lang="en-GB" sz="2000"/>
                        <a:t>Health</a:t>
                      </a:r>
                      <a:r>
                        <a:rPr lang="en-GB" sz="2000" baseline="0"/>
                        <a:t> &amp; Social Care</a:t>
                      </a:r>
                    </a:p>
                    <a:p>
                      <a:endParaRPr lang="en-GB" sz="2000" baseline="0"/>
                    </a:p>
                    <a:p>
                      <a:r>
                        <a:rPr lang="en-GB" sz="2000" baseline="0"/>
                        <a:t>Sports Studies,</a:t>
                      </a:r>
                    </a:p>
                    <a:p>
                      <a:endParaRPr lang="en-GB" sz="2000" baseline="0"/>
                    </a:p>
                    <a:p>
                      <a:r>
                        <a:rPr lang="en-GB" sz="2000" baseline="0"/>
                        <a:t> Construction,</a:t>
                      </a:r>
                    </a:p>
                    <a:p>
                      <a:endParaRPr lang="en-GB" sz="2000" baseline="0"/>
                    </a:p>
                    <a:p>
                      <a:r>
                        <a:rPr lang="en-GB" sz="2000" baseline="0"/>
                        <a:t> Hospitality &amp; Catering </a:t>
                      </a:r>
                      <a:endParaRPr lang="en-GB" sz="2000"/>
                    </a:p>
                  </a:txBody>
                  <a:tcPr marL="68580" marR="68580" marT="34290" marB="3429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/>
                        <a:t>NVQ L2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GB" sz="2000"/>
                        <a:t>Intermediate</a:t>
                      </a:r>
                      <a:r>
                        <a:rPr lang="en-GB" sz="2000" baseline="0"/>
                        <a:t> Apprenticeships</a:t>
                      </a:r>
                      <a:endParaRPr lang="en-GB" sz="2000"/>
                    </a:p>
                  </a:txBody>
                  <a:tcPr marL="68580" marR="68580" marT="34290" marB="3429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998"/>
                  </a:ext>
                </a:extLst>
              </a:tr>
              <a:tr h="217287">
                <a:tc vMerge="1">
                  <a:txBody>
                    <a:bodyPr/>
                    <a:lstStyle/>
                    <a:p>
                      <a:r>
                        <a:rPr lang="en-GB" sz="2400"/>
                        <a:t>Level 1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2000"/>
                    </a:p>
                    <a:p>
                      <a:r>
                        <a:rPr lang="en-GB" sz="2000"/>
                        <a:t>GCSE (Grades</a:t>
                      </a:r>
                      <a:r>
                        <a:rPr lang="en-GB" sz="2000" baseline="0"/>
                        <a:t> 1-3)</a:t>
                      </a:r>
                      <a:endParaRPr lang="en-GB" sz="2000"/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/>
                    </a:p>
                  </a:txBody>
                  <a:tcPr marL="68580" marR="68580" marT="34290" marB="3429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2000"/>
                        <a:t>NVQ L1</a:t>
                      </a:r>
                      <a:endParaRPr lang="en-GB" sz="1200"/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/>
                    </a:p>
                  </a:txBody>
                  <a:tcPr marL="68580" marR="68580" marT="34290" marB="3429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112070"/>
                  </a:ext>
                </a:extLst>
              </a:tr>
              <a:tr h="1313793">
                <a:tc>
                  <a:txBody>
                    <a:bodyPr/>
                    <a:lstStyle/>
                    <a:p>
                      <a:r>
                        <a:rPr lang="en-GB" sz="2400"/>
                        <a:t>Level 1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/>
                    </a:p>
                    <a:p>
                      <a:r>
                        <a:rPr lang="en-GB" sz="2000"/>
                        <a:t>GCSE (Grades</a:t>
                      </a:r>
                      <a:r>
                        <a:rPr lang="en-GB" sz="2000" baseline="0"/>
                        <a:t> 1-3)</a:t>
                      </a:r>
                      <a:endParaRPr lang="en-GB" sz="2000"/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200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2000"/>
                    </a:p>
                  </a:txBody>
                  <a:tcPr marL="68580" marR="68580" marT="34290" marB="3429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/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2000"/>
                    </a:p>
                  </a:txBody>
                  <a:tcPr marL="68580" marR="68580" marT="34290" marB="3429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993136"/>
                  </a:ext>
                </a:extLst>
              </a:tr>
              <a:tr h="441435"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 marL="68580" marR="68580" marT="34290" marB="3429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8580" marR="68580" marT="34290" marB="3429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8580" marR="68580" marT="34290" marB="3429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8580" marR="68580" marT="34290" marB="3429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68580" marR="68580" marT="34290" marB="3429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619688"/>
                  </a:ext>
                </a:extLst>
              </a:tr>
              <a:tr h="420414">
                <a:tc>
                  <a:txBody>
                    <a:bodyPr/>
                    <a:lstStyle/>
                    <a:p>
                      <a:r>
                        <a:rPr lang="en-US" sz="1400"/>
                        <a:t>Pathway:</a:t>
                      </a:r>
                      <a:endParaRPr lang="en-GB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/>
                        <a:t>Academic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b="1"/>
                        <a:t>Vocational</a:t>
                      </a:r>
                    </a:p>
                  </a:txBody>
                  <a:tcPr marL="68580" marR="68580" marT="34290" marB="342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b="1"/>
                        <a:t>Work-based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338805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5F3F3C3F-BFEF-47E6-A8EC-D6B3D473C082}"/>
              </a:ext>
            </a:extLst>
          </p:cNvPr>
          <p:cNvSpPr/>
          <p:nvPr/>
        </p:nvSpPr>
        <p:spPr>
          <a:xfrm>
            <a:off x="199696" y="1902372"/>
            <a:ext cx="11792603" cy="3783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FD860B3-5FAE-405C-8A14-3E32184B330A}"/>
              </a:ext>
            </a:extLst>
          </p:cNvPr>
          <p:cNvSpPr/>
          <p:nvPr/>
        </p:nvSpPr>
        <p:spPr>
          <a:xfrm>
            <a:off x="1681652" y="341438"/>
            <a:ext cx="3268298" cy="53446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>
              <a:spcAft>
                <a:spcPts val="675"/>
              </a:spcAft>
              <a:defRPr/>
            </a:pPr>
            <a:r>
              <a:rPr lang="en-GB" sz="1800" b="1">
                <a:solidFill>
                  <a:schemeClr val="tx1"/>
                </a:solidFill>
                <a:latin typeface="Verdana" panose="020B0604030504040204" pitchFamily="34" charset="0"/>
              </a:rPr>
              <a:t>A and AS levels</a:t>
            </a:r>
          </a:p>
          <a:p>
            <a:pPr defTabSz="257175">
              <a:spcAft>
                <a:spcPts val="675"/>
              </a:spcAft>
              <a:defRPr/>
            </a:pPr>
            <a:endParaRPr lang="en-GB" sz="180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L="192881" indent="-192881" defTabSz="257175">
              <a:spcAft>
                <a:spcPts val="675"/>
              </a:spcAft>
              <a:buFont typeface="Arial" panose="020B0604020202020204" pitchFamily="34" charset="0"/>
              <a:buChar char="•"/>
              <a:defRPr/>
            </a:pPr>
            <a:r>
              <a:rPr lang="en-GB" sz="1800">
                <a:solidFill>
                  <a:schemeClr val="tx1"/>
                </a:solidFill>
                <a:latin typeface="Verdana" panose="020B0604030504040204" pitchFamily="34" charset="0"/>
              </a:rPr>
              <a:t>study at least three subjects</a:t>
            </a:r>
          </a:p>
          <a:p>
            <a:pPr marL="192881" indent="-192881" defTabSz="257175">
              <a:spcAft>
                <a:spcPts val="675"/>
              </a:spcAft>
              <a:buFont typeface="Arial" panose="020B0604020202020204" pitchFamily="34" charset="0"/>
              <a:buChar char="•"/>
              <a:defRPr/>
            </a:pPr>
            <a:endParaRPr lang="en-GB" sz="180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L="192881" indent="-192881" defTabSz="257175">
              <a:spcAft>
                <a:spcPts val="675"/>
              </a:spcAft>
              <a:buFont typeface="Arial" panose="020B0604020202020204" pitchFamily="34" charset="0"/>
              <a:buChar char="•"/>
              <a:defRPr/>
            </a:pPr>
            <a:r>
              <a:rPr lang="en-GB" sz="1800">
                <a:solidFill>
                  <a:schemeClr val="tx1"/>
                </a:solidFill>
                <a:latin typeface="Verdana" panose="020B0604030504040204" pitchFamily="34" charset="0"/>
              </a:rPr>
              <a:t>Exam assessment coursework/ practical assessment</a:t>
            </a:r>
          </a:p>
          <a:p>
            <a:pPr marL="192881" indent="-192881" defTabSz="257175">
              <a:spcAft>
                <a:spcPts val="675"/>
              </a:spcAft>
              <a:buFont typeface="Arial" panose="020B0604020202020204" pitchFamily="34" charset="0"/>
              <a:buChar char="•"/>
              <a:defRPr/>
            </a:pPr>
            <a:endParaRPr lang="en-GB" sz="180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L="192881" indent="-192881" defTabSz="257175">
              <a:spcAft>
                <a:spcPts val="675"/>
              </a:spcAft>
              <a:buFont typeface="Arial" panose="020B0604020202020204" pitchFamily="34" charset="0"/>
              <a:buChar char="•"/>
              <a:defRPr/>
            </a:pPr>
            <a:r>
              <a:rPr lang="en-GB" sz="1800">
                <a:solidFill>
                  <a:schemeClr val="tx1"/>
                </a:solidFill>
                <a:latin typeface="Verdana" panose="020B0604030504040204" pitchFamily="34" charset="0"/>
              </a:rPr>
              <a:t>Most require at least five grade 4+ at GCSE</a:t>
            </a:r>
          </a:p>
          <a:p>
            <a:pPr marL="192881" indent="-192881" defTabSz="257175">
              <a:spcAft>
                <a:spcPts val="675"/>
              </a:spcAft>
              <a:buFont typeface="Arial" panose="020B0604020202020204" pitchFamily="34" charset="0"/>
              <a:buChar char="•"/>
              <a:defRPr/>
            </a:pPr>
            <a:endParaRPr lang="en-GB" sz="180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L="192881" indent="-192881" defTabSz="257175">
              <a:spcAft>
                <a:spcPts val="675"/>
              </a:spcAft>
              <a:buFont typeface="Arial" panose="020B0604020202020204" pitchFamily="34" charset="0"/>
              <a:buChar char="•"/>
              <a:defRPr/>
            </a:pPr>
            <a:r>
              <a:rPr lang="en-GB" sz="1800">
                <a:solidFill>
                  <a:schemeClr val="tx1"/>
                </a:solidFill>
                <a:latin typeface="Verdana" panose="020B0604030504040204" pitchFamily="34" charset="0"/>
              </a:rPr>
              <a:t>grade 6 in the subjects you want to study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A835ED-16B7-4CE2-95A7-DEF1ABC787F4}"/>
              </a:ext>
            </a:extLst>
          </p:cNvPr>
          <p:cNvSpPr/>
          <p:nvPr/>
        </p:nvSpPr>
        <p:spPr>
          <a:xfrm>
            <a:off x="6715688" y="341438"/>
            <a:ext cx="1839729" cy="5344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 fontAlgn="base">
              <a:spcAft>
                <a:spcPts val="675"/>
              </a:spcAft>
              <a:defRPr/>
            </a:pPr>
            <a:r>
              <a:rPr lang="en-GB" sz="1800" b="1">
                <a:solidFill>
                  <a:schemeClr val="tx1"/>
                </a:solidFill>
                <a:latin typeface="Verdana" panose="020B0604030504040204" pitchFamily="34" charset="0"/>
              </a:rPr>
              <a:t>BTEC</a:t>
            </a:r>
          </a:p>
          <a:p>
            <a:pPr marL="192881" indent="-192881" defTabSz="257175" fontAlgn="base">
              <a:spcAft>
                <a:spcPts val="675"/>
              </a:spcAft>
              <a:buFont typeface="Arial"/>
              <a:buChar char="•"/>
              <a:defRPr/>
            </a:pPr>
            <a:r>
              <a:rPr lang="en-GB" sz="1800">
                <a:solidFill>
                  <a:schemeClr val="tx1"/>
                </a:solidFill>
                <a:latin typeface="Verdana" panose="020B0604030504040204" pitchFamily="34" charset="0"/>
              </a:rPr>
              <a:t>learning programmes relate to specific job roles/ sectors</a:t>
            </a:r>
          </a:p>
          <a:p>
            <a:pPr defTabSz="257175" fontAlgn="base">
              <a:spcAft>
                <a:spcPts val="675"/>
              </a:spcAft>
              <a:defRPr/>
            </a:pPr>
            <a:endParaRPr lang="en-GB" sz="180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L="192881" indent="-192881" defTabSz="257175" fontAlgn="base">
              <a:spcAft>
                <a:spcPts val="675"/>
              </a:spcAft>
              <a:buFont typeface="Arial"/>
              <a:buChar char="•"/>
              <a:defRPr/>
            </a:pPr>
            <a:r>
              <a:rPr lang="en-GB" sz="1800">
                <a:solidFill>
                  <a:schemeClr val="tx1"/>
                </a:solidFill>
                <a:latin typeface="Verdana" panose="020B0604030504040204" pitchFamily="34" charset="0"/>
              </a:rPr>
              <a:t>progress in a career or go on to University</a:t>
            </a:r>
          </a:p>
          <a:p>
            <a:pPr marL="192881" indent="-192881" defTabSz="257175" fontAlgn="base">
              <a:spcAft>
                <a:spcPts val="675"/>
              </a:spcAft>
              <a:buFont typeface="Arial"/>
              <a:buChar char="•"/>
              <a:defRPr/>
            </a:pPr>
            <a:endParaRPr lang="en-GB" sz="180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L="192881" indent="-192881" defTabSz="257175" fontAlgn="base">
              <a:spcAft>
                <a:spcPts val="675"/>
              </a:spcAft>
              <a:buFont typeface="Arial"/>
              <a:buChar char="•"/>
              <a:defRPr/>
            </a:pPr>
            <a:r>
              <a:rPr lang="en-GB" sz="1800">
                <a:solidFill>
                  <a:schemeClr val="tx1"/>
                </a:solidFill>
                <a:latin typeface="Verdana" panose="020B0604030504040204" pitchFamily="34" charset="0"/>
              </a:rPr>
              <a:t>Designed by industry</a:t>
            </a:r>
          </a:p>
          <a:p>
            <a:pPr marL="192881" indent="-192881" defTabSz="257175" fontAlgn="base">
              <a:spcAft>
                <a:spcPts val="675"/>
              </a:spcAft>
              <a:buFont typeface="Arial"/>
              <a:buChar char="•"/>
              <a:defRPr/>
            </a:pPr>
            <a:r>
              <a:rPr lang="en-GB" sz="1800">
                <a:solidFill>
                  <a:schemeClr val="tx1"/>
                </a:solidFill>
                <a:latin typeface="Verdana" panose="020B0604030504040204" pitchFamily="34" charset="0"/>
              </a:rPr>
              <a:t>Practical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47691-57AB-43F5-800C-5E4F282E34BA}"/>
              </a:ext>
            </a:extLst>
          </p:cNvPr>
          <p:cNvSpPr/>
          <p:nvPr/>
        </p:nvSpPr>
        <p:spPr>
          <a:xfrm>
            <a:off x="4949953" y="341438"/>
            <a:ext cx="1765735" cy="53446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>
              <a:defRPr/>
            </a:pPr>
            <a:r>
              <a:rPr lang="en-GB" sz="1800" b="1">
                <a:solidFill>
                  <a:schemeClr val="tx1"/>
                </a:solidFill>
                <a:latin typeface="Verdana"/>
                <a:ea typeface="Verdana"/>
              </a:rPr>
              <a:t>T Levels</a:t>
            </a:r>
          </a:p>
          <a:p>
            <a:pPr marL="192405" indent="-192405" defTabSz="257175">
              <a:buFont typeface="Arial,Sans-Serif" panose="020B0604020202020204" pitchFamily="34" charset="0"/>
              <a:buChar char="•"/>
              <a:defRPr/>
            </a:pPr>
            <a:endParaRPr lang="en-GB" sz="1800">
              <a:solidFill>
                <a:schemeClr val="tx1"/>
              </a:solidFill>
              <a:latin typeface="Verdana"/>
              <a:ea typeface="Verdana"/>
            </a:endParaRPr>
          </a:p>
          <a:p>
            <a:pPr marL="192405" indent="-192405" defTabSz="257175">
              <a:buFont typeface="Arial,Sans-Serif" panose="020B0604020202020204" pitchFamily="34" charset="0"/>
              <a:buChar char="•"/>
              <a:defRPr/>
            </a:pPr>
            <a:r>
              <a:rPr lang="en-GB" sz="1800">
                <a:solidFill>
                  <a:schemeClr val="tx1"/>
                </a:solidFill>
                <a:latin typeface="Verdana"/>
                <a:ea typeface="Verdana"/>
              </a:rPr>
              <a:t>Designed by</a:t>
            </a:r>
          </a:p>
          <a:p>
            <a:pPr defTabSz="257175">
              <a:defRPr/>
            </a:pPr>
            <a:r>
              <a:rPr lang="en-GB" sz="1800">
                <a:solidFill>
                  <a:schemeClr val="tx1"/>
                </a:solidFill>
                <a:latin typeface="Verdana"/>
                <a:ea typeface="Verdana"/>
              </a:rPr>
              <a:t>employers</a:t>
            </a:r>
          </a:p>
          <a:p>
            <a:pPr defTabSz="257175">
              <a:defRPr/>
            </a:pPr>
            <a:r>
              <a:rPr lang="en-GB" sz="1800">
                <a:solidFill>
                  <a:schemeClr val="tx1"/>
                </a:solidFill>
                <a:latin typeface="Verdana"/>
                <a:ea typeface="Verdana"/>
              </a:rPr>
              <a:t> universities </a:t>
            </a:r>
            <a:endParaRPr lang="en-US" sz="1800">
              <a:solidFill>
                <a:schemeClr val="tx1"/>
              </a:solidFill>
              <a:latin typeface="Verdana"/>
              <a:ea typeface="Verdana"/>
            </a:endParaRPr>
          </a:p>
          <a:p>
            <a:pPr marL="285750" indent="-285750" defTabSz="257175">
              <a:buFont typeface="Arial" panose="020B0604020202020204" pitchFamily="34" charset="0"/>
              <a:buChar char="•"/>
              <a:defRPr/>
            </a:pPr>
            <a:endParaRPr lang="en-GB" sz="1800">
              <a:solidFill>
                <a:schemeClr val="tx1"/>
              </a:solidFill>
              <a:latin typeface="Verdana"/>
              <a:ea typeface="Verdana"/>
            </a:endParaRPr>
          </a:p>
          <a:p>
            <a:pPr marL="192405" indent="-192405" defTabSz="257175">
              <a:buFont typeface="Arial,Sans-Serif" panose="020B0604020202020204" pitchFamily="34" charset="0"/>
              <a:buChar char="•"/>
              <a:defRPr/>
            </a:pPr>
            <a:r>
              <a:rPr lang="en-GB" sz="1800">
                <a:solidFill>
                  <a:schemeClr val="tx1"/>
                </a:solidFill>
                <a:latin typeface="Verdana"/>
                <a:ea typeface="Verdana"/>
              </a:rPr>
              <a:t>Three</a:t>
            </a:r>
          </a:p>
          <a:p>
            <a:pPr defTabSz="257175">
              <a:defRPr/>
            </a:pPr>
            <a:r>
              <a:rPr lang="en-GB" sz="1800">
                <a:solidFill>
                  <a:schemeClr val="tx1"/>
                </a:solidFill>
                <a:latin typeface="Verdana"/>
                <a:ea typeface="Verdana"/>
              </a:rPr>
              <a:t> months work</a:t>
            </a:r>
          </a:p>
          <a:p>
            <a:pPr defTabSz="257175">
              <a:defRPr/>
            </a:pPr>
            <a:r>
              <a:rPr lang="en-GB" sz="1800">
                <a:solidFill>
                  <a:schemeClr val="tx1"/>
                </a:solidFill>
                <a:latin typeface="Verdana"/>
                <a:ea typeface="Verdana"/>
              </a:rPr>
              <a:t> experience</a:t>
            </a:r>
          </a:p>
          <a:p>
            <a:pPr defTabSz="257175">
              <a:defRPr/>
            </a:pPr>
            <a:r>
              <a:rPr lang="en-GB" sz="1800">
                <a:solidFill>
                  <a:schemeClr val="tx1"/>
                </a:solidFill>
                <a:latin typeface="Verdana"/>
                <a:ea typeface="Verdana"/>
              </a:rPr>
              <a:t> </a:t>
            </a:r>
          </a:p>
          <a:p>
            <a:pPr marL="285750" indent="-285750" defTabSz="257175">
              <a:buFont typeface="Arial" panose="020B0604020202020204" pitchFamily="34" charset="0"/>
              <a:buChar char="•"/>
              <a:defRPr/>
            </a:pPr>
            <a:r>
              <a:rPr lang="en-GB" sz="1800">
                <a:solidFill>
                  <a:schemeClr val="tx1"/>
                </a:solidFill>
                <a:latin typeface="Verdana"/>
                <a:ea typeface="Verdana"/>
              </a:rPr>
              <a:t>building skills and knowledge</a:t>
            </a:r>
          </a:p>
          <a:p>
            <a:pPr marL="192405" indent="-192405" defTabSz="257175">
              <a:buFont typeface="Arial,Sans-Serif" panose="020B0604020202020204" pitchFamily="34" charset="0"/>
              <a:buChar char="•"/>
              <a:defRPr/>
            </a:pPr>
            <a:endParaRPr lang="en-GB" sz="1800">
              <a:solidFill>
                <a:schemeClr val="tx1"/>
              </a:solidFill>
              <a:latin typeface="Verdana"/>
              <a:ea typeface="Verdana"/>
              <a:cs typeface="Calibri"/>
            </a:endParaRPr>
          </a:p>
          <a:p>
            <a:pPr marL="192405" indent="-192405" defTabSz="257175">
              <a:buFont typeface="Arial" panose="020B0604020202020204" pitchFamily="34" charset="0"/>
              <a:buChar char="•"/>
              <a:defRPr/>
            </a:pPr>
            <a:r>
              <a:rPr lang="en-GB" sz="1800">
                <a:solidFill>
                  <a:schemeClr val="tx1"/>
                </a:solidFill>
                <a:latin typeface="Verdana"/>
                <a:ea typeface="Verdana"/>
                <a:cs typeface="Calibri"/>
              </a:rPr>
              <a:t>Leads to a specific occupation</a:t>
            </a:r>
            <a:endParaRPr lang="en-US" sz="1800">
              <a:solidFill>
                <a:schemeClr val="tx1"/>
              </a:solidFill>
              <a:latin typeface="Verdana"/>
              <a:ea typeface="Verdana"/>
              <a:cs typeface="Calibri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0F8C86-7AF6-41F5-A093-363DD7A136BA}"/>
              </a:ext>
            </a:extLst>
          </p:cNvPr>
          <p:cNvSpPr/>
          <p:nvPr/>
        </p:nvSpPr>
        <p:spPr>
          <a:xfrm>
            <a:off x="8555421" y="341438"/>
            <a:ext cx="3436878" cy="53446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0" algn="ctr" rtl="0"/>
            <a:r>
              <a:rPr lang="en-GB" sz="1800" b="1">
                <a:solidFill>
                  <a:schemeClr val="tx1"/>
                </a:solidFill>
                <a:latin typeface="Verdana"/>
                <a:ea typeface="Arial"/>
                <a:cs typeface="Arial"/>
              </a:rPr>
              <a:t>Apprenticeships</a:t>
            </a:r>
          </a:p>
          <a:p>
            <a:pPr lvl="0" algn="ctr" rtl="0"/>
            <a:endParaRPr lang="en-GB" sz="1800" b="1">
              <a:solidFill>
                <a:schemeClr val="tx1"/>
              </a:solidFill>
              <a:latin typeface="Verdana"/>
              <a:ea typeface="Arial"/>
              <a:cs typeface="Arial"/>
            </a:endParaRPr>
          </a:p>
          <a:p>
            <a:pPr marL="160655" lvl="0" indent="-160655" rtl="0">
              <a:buChar char="•"/>
            </a:pPr>
            <a:r>
              <a:rPr lang="en-GB" sz="1800">
                <a:solidFill>
                  <a:schemeClr val="tx1"/>
                </a:solidFill>
                <a:latin typeface="Verdana"/>
                <a:ea typeface="Arial"/>
                <a:cs typeface="Arial"/>
              </a:rPr>
              <a:t>You will have a contract of employment for 30 hours per week</a:t>
            </a:r>
            <a:r>
              <a:rPr lang="en-US" sz="1800">
                <a:solidFill>
                  <a:schemeClr val="tx1"/>
                </a:solidFill>
                <a:latin typeface="Verdana"/>
                <a:ea typeface="Arial"/>
                <a:cs typeface="Arial"/>
              </a:rPr>
              <a:t>​</a:t>
            </a:r>
          </a:p>
          <a:p>
            <a:pPr rtl="0"/>
            <a:r>
              <a:rPr lang="en-GB" sz="1800">
                <a:solidFill>
                  <a:schemeClr val="tx1"/>
                </a:solidFill>
                <a:latin typeface="Verdana"/>
                <a:ea typeface="Arial"/>
                <a:cs typeface="Arial"/>
              </a:rPr>
              <a:t>​</a:t>
            </a:r>
          </a:p>
          <a:p>
            <a:pPr marL="160655" indent="-160655">
              <a:buChar char="•"/>
            </a:pPr>
            <a:r>
              <a:rPr lang="en-GB" sz="1800">
                <a:solidFill>
                  <a:schemeClr val="tx1"/>
                </a:solidFill>
                <a:latin typeface="Verdana"/>
                <a:ea typeface="Arial"/>
                <a:cs typeface="Arial"/>
              </a:rPr>
              <a:t>You earn a real wage of </a:t>
            </a:r>
            <a:r>
              <a:rPr lang="en-GB">
                <a:solidFill>
                  <a:schemeClr val="tx1"/>
                </a:solidFill>
                <a:latin typeface="Verdana"/>
                <a:ea typeface="Arial"/>
                <a:cs typeface="Arial"/>
              </a:rPr>
              <a:t>(from April 25 £7.55)</a:t>
            </a:r>
            <a:r>
              <a:rPr lang="en-GB" sz="1800">
                <a:solidFill>
                  <a:schemeClr val="tx1"/>
                </a:solidFill>
                <a:latin typeface="Verdana"/>
                <a:ea typeface="Arial"/>
                <a:cs typeface="Arial"/>
              </a:rPr>
              <a:t>  per hour whilst gaining skills and qualifications​</a:t>
            </a:r>
          </a:p>
          <a:p>
            <a:pPr rtl="0"/>
            <a:r>
              <a:rPr lang="en-GB" sz="1800">
                <a:solidFill>
                  <a:schemeClr val="tx1"/>
                </a:solidFill>
                <a:latin typeface="Verdana"/>
                <a:ea typeface="Arial"/>
                <a:cs typeface="Arial"/>
              </a:rPr>
              <a:t>​</a:t>
            </a:r>
          </a:p>
          <a:p>
            <a:pPr marL="160655" lvl="0" indent="-160655" rtl="0">
              <a:buChar char="•"/>
            </a:pPr>
            <a:r>
              <a:rPr lang="en-GB" sz="1800">
                <a:solidFill>
                  <a:schemeClr val="tx1"/>
                </a:solidFill>
                <a:latin typeface="Verdana"/>
                <a:ea typeface="Arial"/>
                <a:cs typeface="Arial"/>
              </a:rPr>
              <a:t>Minimum requirements are English and maths GCSE</a:t>
            </a:r>
            <a:r>
              <a:rPr lang="en-US" sz="1800">
                <a:solidFill>
                  <a:schemeClr val="tx1"/>
                </a:solidFill>
                <a:latin typeface="Verdana"/>
                <a:ea typeface="Arial"/>
                <a:cs typeface="Arial"/>
              </a:rPr>
              <a:t>​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97FCDE2-2ED7-46DA-A413-39C2155E1F3B}"/>
              </a:ext>
            </a:extLst>
          </p:cNvPr>
          <p:cNvSpPr/>
          <p:nvPr/>
        </p:nvSpPr>
        <p:spPr>
          <a:xfrm>
            <a:off x="199692" y="1902369"/>
            <a:ext cx="1481960" cy="378372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>
                <a:solidFill>
                  <a:schemeClr val="bg1"/>
                </a:solidFill>
              </a:rPr>
              <a:t>Can study these courses at level 1 and 2</a:t>
            </a:r>
          </a:p>
        </p:txBody>
      </p:sp>
    </p:spTree>
    <p:extLst>
      <p:ext uri="{BB962C8B-B14F-4D97-AF65-F5344CB8AC3E}">
        <p14:creationId xmlns:p14="http://schemas.microsoft.com/office/powerpoint/2010/main" val="309409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D7406-B74F-4287-8C6D-FBD9E0DBF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237" y="365125"/>
            <a:ext cx="8919714" cy="5054368"/>
          </a:xfrm>
        </p:spPr>
        <p:txBody>
          <a:bodyPr>
            <a:normAutofit/>
          </a:bodyPr>
          <a:lstStyle/>
          <a:p>
            <a: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pPr>
            <a:br>
              <a:rPr lang="en-GB" sz="4400">
                <a:latin typeface="Calibri"/>
              </a:rPr>
            </a:br>
            <a:br>
              <a:rPr lang="en-GB" sz="4400">
                <a:latin typeface="Calibri"/>
              </a:rPr>
            </a:br>
            <a:r>
              <a:rPr lang="en-GB" sz="4400">
                <a:latin typeface="Calibri"/>
              </a:rPr>
              <a:t>You will do 10 qualifications</a:t>
            </a:r>
            <a:endParaRPr lang="en-GB">
              <a:latin typeface="Calibri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C6FEF7-FE8A-4CE4-E8E3-D7130306EDDE}"/>
              </a:ext>
            </a:extLst>
          </p:cNvPr>
          <p:cNvSpPr/>
          <p:nvPr/>
        </p:nvSpPr>
        <p:spPr>
          <a:xfrm>
            <a:off x="258413" y="359235"/>
            <a:ext cx="11660797" cy="103254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4400" b="1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How will my Y10 &amp; Y 11 timetable be made up?</a:t>
            </a:r>
            <a:endParaRPr lang="en-US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BFCB83-2DDA-5870-AB48-17F5463E0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0377" y="5922844"/>
            <a:ext cx="2012830" cy="72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716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9464CFB1-357E-4DCF-98E8-583F99AEB503}"/>
              </a:ext>
            </a:extLst>
          </p:cNvPr>
          <p:cNvSpPr/>
          <p:nvPr/>
        </p:nvSpPr>
        <p:spPr>
          <a:xfrm>
            <a:off x="238125" y="1466850"/>
            <a:ext cx="4086225" cy="3429000"/>
          </a:xfrm>
          <a:prstGeom prst="ellipse">
            <a:avLst/>
          </a:prstGeom>
          <a:solidFill>
            <a:srgbClr val="FDEB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>
                <a:solidFill>
                  <a:schemeClr val="tx1"/>
                </a:solidFill>
              </a:rPr>
              <a:t>English</a:t>
            </a:r>
          </a:p>
          <a:p>
            <a:pPr algn="ctr"/>
            <a:r>
              <a:rPr lang="en-GB" sz="4800">
                <a:solidFill>
                  <a:schemeClr val="tx1"/>
                </a:solidFill>
              </a:rPr>
              <a:t>Literature</a:t>
            </a:r>
          </a:p>
          <a:p>
            <a:pPr algn="ctr"/>
            <a:r>
              <a:rPr lang="en-GB" sz="4800">
                <a:solidFill>
                  <a:schemeClr val="tx1"/>
                </a:solidFill>
              </a:rPr>
              <a:t>GCSE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963F481-832B-45F7-8D97-6F92EFDF2786}"/>
              </a:ext>
            </a:extLst>
          </p:cNvPr>
          <p:cNvSpPr/>
          <p:nvPr/>
        </p:nvSpPr>
        <p:spPr>
          <a:xfrm>
            <a:off x="7953374" y="1466849"/>
            <a:ext cx="3857625" cy="3353927"/>
          </a:xfrm>
          <a:prstGeom prst="ellipse">
            <a:avLst/>
          </a:prstGeom>
          <a:solidFill>
            <a:srgbClr val="FDEB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>
                <a:solidFill>
                  <a:schemeClr val="tx1"/>
                </a:solidFill>
              </a:rPr>
              <a:t>Maths</a:t>
            </a:r>
          </a:p>
          <a:p>
            <a:pPr algn="ctr"/>
            <a:r>
              <a:rPr lang="en-GB" sz="5400">
                <a:solidFill>
                  <a:schemeClr val="tx1"/>
                </a:solidFill>
              </a:rPr>
              <a:t>GCSE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997D39-14BB-408B-8712-961678A45A30}"/>
              </a:ext>
            </a:extLst>
          </p:cNvPr>
          <p:cNvSpPr/>
          <p:nvPr/>
        </p:nvSpPr>
        <p:spPr>
          <a:xfrm>
            <a:off x="488450" y="359235"/>
            <a:ext cx="11215100" cy="103254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/>
              <a:t>The Basics</a:t>
            </a:r>
            <a:endParaRPr lang="en-GB" sz="4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A587B48-3866-4C47-9ACD-0493509B588A}"/>
              </a:ext>
            </a:extLst>
          </p:cNvPr>
          <p:cNvSpPr txBox="1"/>
          <p:nvPr/>
        </p:nvSpPr>
        <p:spPr>
          <a:xfrm>
            <a:off x="700537" y="5097133"/>
            <a:ext cx="11001375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800"/>
              <a:t>All students need at least a grade 4 in English and Maths to progress onto courses at college. </a:t>
            </a:r>
          </a:p>
          <a:p>
            <a:r>
              <a:rPr lang="en-GB" sz="2800"/>
              <a:t>If you do not achieve this then you will need to retake at college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B1B3F8E-CE96-4093-837F-96F4FE8D372A}"/>
              </a:ext>
            </a:extLst>
          </p:cNvPr>
          <p:cNvSpPr/>
          <p:nvPr/>
        </p:nvSpPr>
        <p:spPr>
          <a:xfrm>
            <a:off x="3590927" y="1466850"/>
            <a:ext cx="4086225" cy="3429000"/>
          </a:xfrm>
          <a:prstGeom prst="ellipse">
            <a:avLst/>
          </a:prstGeom>
          <a:solidFill>
            <a:srgbClr val="FDEB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>
                <a:solidFill>
                  <a:schemeClr val="tx1"/>
                </a:solidFill>
              </a:rPr>
              <a:t>English</a:t>
            </a:r>
          </a:p>
          <a:p>
            <a:pPr algn="ctr"/>
            <a:r>
              <a:rPr lang="en-GB" sz="4800">
                <a:solidFill>
                  <a:schemeClr val="tx1"/>
                </a:solidFill>
              </a:rPr>
              <a:t>Language </a:t>
            </a:r>
          </a:p>
          <a:p>
            <a:pPr algn="ctr"/>
            <a:r>
              <a:rPr lang="en-GB" sz="4800">
                <a:solidFill>
                  <a:schemeClr val="tx1"/>
                </a:solidFill>
              </a:rPr>
              <a:t>GCSE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240706-372B-E6AE-2408-34B0720105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81094" y="6196013"/>
            <a:ext cx="1595887" cy="576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7841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A5BF0-9E3C-44F1-B8E2-1E7DF017D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Science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F785EFE4-CA10-49DA-AAB6-2EE0580DE13F}"/>
              </a:ext>
            </a:extLst>
          </p:cNvPr>
          <p:cNvSpPr txBox="1">
            <a:spLocks/>
          </p:cNvSpPr>
          <p:nvPr/>
        </p:nvSpPr>
        <p:spPr>
          <a:xfrm>
            <a:off x="299712" y="1582737"/>
            <a:ext cx="3853188" cy="3403600"/>
          </a:xfrm>
          <a:prstGeom prst="ellipse">
            <a:avLst/>
          </a:prstGeom>
          <a:solidFill>
            <a:srgbClr val="FDEB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4400">
                <a:solidFill>
                  <a:schemeClr val="tx1"/>
                </a:solidFill>
              </a:rPr>
              <a:t>Combined science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4400">
                <a:solidFill>
                  <a:schemeClr val="tx1"/>
                </a:solidFill>
              </a:rPr>
              <a:t>GCSE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A5112A-5CAE-43F1-B929-A500C1D3016F}"/>
              </a:ext>
            </a:extLst>
          </p:cNvPr>
          <p:cNvSpPr txBox="1"/>
          <p:nvPr/>
        </p:nvSpPr>
        <p:spPr>
          <a:xfrm>
            <a:off x="466725" y="5267325"/>
            <a:ext cx="38576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Combined science is biology, Chemistry and Physics worth 2 GCSEs and your grade will be shown as a 6/6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BE38E694-7D1B-4A01-B61C-06F511FA16BA}"/>
              </a:ext>
            </a:extLst>
          </p:cNvPr>
          <p:cNvSpPr txBox="1">
            <a:spLocks/>
          </p:cNvSpPr>
          <p:nvPr/>
        </p:nvSpPr>
        <p:spPr>
          <a:xfrm>
            <a:off x="6328016" y="2902729"/>
            <a:ext cx="2749310" cy="2364596"/>
          </a:xfrm>
          <a:prstGeom prst="ellipse">
            <a:avLst/>
          </a:prstGeom>
          <a:solidFill>
            <a:srgbClr val="FDEB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4400">
                <a:solidFill>
                  <a:schemeClr val="tx1"/>
                </a:solidFill>
              </a:rPr>
              <a:t>Biology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4400">
                <a:solidFill>
                  <a:schemeClr val="tx1"/>
                </a:solidFill>
              </a:rPr>
              <a:t>GCSE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7827D789-FD7E-44EA-B0EA-81CD533EC2F6}"/>
              </a:ext>
            </a:extLst>
          </p:cNvPr>
          <p:cNvSpPr txBox="1">
            <a:spLocks/>
          </p:cNvSpPr>
          <p:nvPr/>
        </p:nvSpPr>
        <p:spPr>
          <a:xfrm>
            <a:off x="7696560" y="1231091"/>
            <a:ext cx="2734933" cy="2364596"/>
          </a:xfrm>
          <a:prstGeom prst="ellipse">
            <a:avLst/>
          </a:prstGeom>
          <a:solidFill>
            <a:srgbClr val="FDEB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>
                <a:solidFill>
                  <a:schemeClr val="tx1"/>
                </a:solidFill>
              </a:rPr>
              <a:t>Chemistry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4400">
                <a:solidFill>
                  <a:schemeClr val="tx1"/>
                </a:solidFill>
              </a:rPr>
              <a:t>GCSE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0D6BC09F-1CDF-4A7E-A58D-030F0650CBA1}"/>
              </a:ext>
            </a:extLst>
          </p:cNvPr>
          <p:cNvSpPr txBox="1">
            <a:spLocks/>
          </p:cNvSpPr>
          <p:nvPr/>
        </p:nvSpPr>
        <p:spPr>
          <a:xfrm>
            <a:off x="8952768" y="2785942"/>
            <a:ext cx="2768110" cy="2493106"/>
          </a:xfrm>
          <a:prstGeom prst="ellipse">
            <a:avLst/>
          </a:prstGeom>
          <a:solidFill>
            <a:srgbClr val="FDEB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4400">
                <a:solidFill>
                  <a:schemeClr val="tx1"/>
                </a:solidFill>
              </a:rPr>
              <a:t>Physics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4400">
                <a:solidFill>
                  <a:schemeClr val="tx1"/>
                </a:solidFill>
              </a:rPr>
              <a:t>GCSE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16268D-5A84-42E8-9FF6-A39594521BC1}"/>
              </a:ext>
            </a:extLst>
          </p:cNvPr>
          <p:cNvSpPr txBox="1"/>
          <p:nvPr/>
        </p:nvSpPr>
        <p:spPr>
          <a:xfrm>
            <a:off x="5781676" y="5408433"/>
            <a:ext cx="6096000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/>
              <a:t>Separate science is worth 3 GCSEs you will get a grade for each individual science. This is hard, your timetable will be made up of 6 lessons a week of science.  Study this if you want to study science A levels.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A6D6337A-F740-4E37-B72E-CC8883E72E00}"/>
              </a:ext>
            </a:extLst>
          </p:cNvPr>
          <p:cNvSpPr txBox="1">
            <a:spLocks/>
          </p:cNvSpPr>
          <p:nvPr/>
        </p:nvSpPr>
        <p:spPr>
          <a:xfrm>
            <a:off x="1462768" y="1713366"/>
            <a:ext cx="3853188" cy="3403600"/>
          </a:xfrm>
          <a:prstGeom prst="ellipse">
            <a:avLst/>
          </a:prstGeom>
          <a:solidFill>
            <a:srgbClr val="FDEB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4400">
                <a:solidFill>
                  <a:schemeClr val="tx1"/>
                </a:solidFill>
              </a:rPr>
              <a:t>Combined science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4400">
                <a:solidFill>
                  <a:schemeClr val="tx1"/>
                </a:solidFill>
              </a:rPr>
              <a:t>GCSE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ADD9B3C-E3A3-4629-8FB5-1076EB599AE6}"/>
              </a:ext>
            </a:extLst>
          </p:cNvPr>
          <p:cNvSpPr/>
          <p:nvPr/>
        </p:nvSpPr>
        <p:spPr>
          <a:xfrm>
            <a:off x="488450" y="359235"/>
            <a:ext cx="11215100" cy="103254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/>
              <a:t>Science</a:t>
            </a:r>
            <a:endParaRPr lang="en-GB" sz="4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D8459A-8289-DF0E-962C-25BB1879DFF3}"/>
              </a:ext>
            </a:extLst>
          </p:cNvPr>
          <p:cNvSpPr/>
          <p:nvPr/>
        </p:nvSpPr>
        <p:spPr>
          <a:xfrm>
            <a:off x="6441055" y="2587924"/>
            <a:ext cx="5017699" cy="116456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000" baseline="0">
                <a:latin typeface="Aptos"/>
              </a:rPr>
              <a:t>You will likely have to move populations to ensure you are in the right set</a:t>
            </a:r>
            <a:endParaRPr lang="en-US" sz="20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7D18FE-15D9-D6EC-6A3D-A7C3423DB6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3622" y="6339787"/>
            <a:ext cx="1408982" cy="518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95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  <p:bldP spid="10" grpId="0" animBg="1"/>
      <p:bldP spid="11" grpId="0" animBg="1"/>
      <p:bldP spid="12" grpId="0" animBg="1"/>
      <p:bldP spid="13" grpId="0"/>
      <p:bldP spid="14" grpId="0" animBg="1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2A582-3E5D-4978-934B-433469427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Ebacc</a:t>
            </a:r>
            <a:r>
              <a:rPr lang="en-GB"/>
              <a:t> option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69091-6E84-4640-9514-BE82B3481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4357"/>
            <a:ext cx="10515600" cy="431260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3200"/>
              <a:t>Students need to pick one of the following</a:t>
            </a:r>
          </a:p>
          <a:p>
            <a:pPr marL="0" indent="0">
              <a:buNone/>
            </a:pPr>
            <a:endParaRPr lang="en-GB" sz="3200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 sz="3200"/>
          </a:p>
          <a:p>
            <a:r>
              <a:rPr lang="en-GB" sz="3200"/>
              <a:t>You can pick more than one</a:t>
            </a:r>
            <a:r>
              <a:rPr lang="en-GB"/>
              <a:t>.</a:t>
            </a:r>
          </a:p>
          <a:p>
            <a:pPr marL="0" indent="0">
              <a:buNone/>
            </a:pPr>
            <a:endParaRPr lang="en-GB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C0E5C36-94ED-4520-A946-296E86312D83}"/>
              </a:ext>
            </a:extLst>
          </p:cNvPr>
          <p:cNvSpPr/>
          <p:nvPr/>
        </p:nvSpPr>
        <p:spPr>
          <a:xfrm>
            <a:off x="-3387" y="2781300"/>
            <a:ext cx="2498709" cy="2400839"/>
          </a:xfrm>
          <a:prstGeom prst="ellipse">
            <a:avLst/>
          </a:prstGeom>
          <a:solidFill>
            <a:srgbClr val="FDEB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400" b="1">
                <a:solidFill>
                  <a:schemeClr val="tx1"/>
                </a:solidFill>
              </a:rPr>
              <a:t>Separate science</a:t>
            </a:r>
            <a:r>
              <a:rPr lang="en-GB" sz="24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9E1B916-A548-46F9-AE4F-4FA1425007C8}"/>
              </a:ext>
            </a:extLst>
          </p:cNvPr>
          <p:cNvSpPr/>
          <p:nvPr/>
        </p:nvSpPr>
        <p:spPr>
          <a:xfrm>
            <a:off x="2503037" y="2776478"/>
            <a:ext cx="2548832" cy="2393667"/>
          </a:xfrm>
          <a:prstGeom prst="ellipse">
            <a:avLst/>
          </a:prstGeom>
          <a:solidFill>
            <a:srgbClr val="FDEB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400" b="1">
                <a:solidFill>
                  <a:schemeClr val="tx1"/>
                </a:solidFill>
              </a:rPr>
              <a:t>Geography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7D23A77-A4E7-46C6-99C0-AA32D6E8C109}"/>
              </a:ext>
            </a:extLst>
          </p:cNvPr>
          <p:cNvSpPr/>
          <p:nvPr/>
        </p:nvSpPr>
        <p:spPr>
          <a:xfrm>
            <a:off x="5051283" y="2781668"/>
            <a:ext cx="2438278" cy="2396884"/>
          </a:xfrm>
          <a:prstGeom prst="ellipse">
            <a:avLst/>
          </a:prstGeom>
          <a:solidFill>
            <a:srgbClr val="FDEB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400" b="1">
                <a:solidFill>
                  <a:schemeClr val="tx1"/>
                </a:solidFill>
              </a:rPr>
              <a:t>History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68FF844-AE7D-4A72-AD9B-4F10D98DB285}"/>
              </a:ext>
            </a:extLst>
          </p:cNvPr>
          <p:cNvSpPr/>
          <p:nvPr/>
        </p:nvSpPr>
        <p:spPr>
          <a:xfrm>
            <a:off x="7498903" y="2788324"/>
            <a:ext cx="2444943" cy="2396199"/>
          </a:xfrm>
          <a:prstGeom prst="ellipse">
            <a:avLst/>
          </a:prstGeom>
          <a:solidFill>
            <a:srgbClr val="FDEB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400" b="1">
                <a:solidFill>
                  <a:schemeClr val="tx1"/>
                </a:solidFill>
              </a:rPr>
              <a:t>French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630F692-9BBB-4599-9C6B-F1B50DA3DF15}"/>
              </a:ext>
            </a:extLst>
          </p:cNvPr>
          <p:cNvSpPr/>
          <p:nvPr/>
        </p:nvSpPr>
        <p:spPr>
          <a:xfrm>
            <a:off x="9944883" y="2770878"/>
            <a:ext cx="2254294" cy="2418466"/>
          </a:xfrm>
          <a:prstGeom prst="ellipse">
            <a:avLst/>
          </a:prstGeom>
          <a:solidFill>
            <a:srgbClr val="FDEB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400" b="1">
                <a:solidFill>
                  <a:schemeClr val="tx1"/>
                </a:solidFill>
              </a:rPr>
              <a:t>German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9FC4F98-76E9-425F-885A-9A3CB0E9AC68}"/>
              </a:ext>
            </a:extLst>
          </p:cNvPr>
          <p:cNvSpPr/>
          <p:nvPr/>
        </p:nvSpPr>
        <p:spPr>
          <a:xfrm>
            <a:off x="488450" y="359235"/>
            <a:ext cx="11215100" cy="103254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9600"/>
              <a:t>The </a:t>
            </a:r>
            <a:r>
              <a:rPr lang="en-GB" sz="9600" err="1"/>
              <a:t>Ebacc</a:t>
            </a:r>
            <a:r>
              <a:rPr lang="en-GB" sz="9600"/>
              <a:t> </a:t>
            </a:r>
            <a:endParaRPr lang="en-GB" sz="40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5A52A7A-6863-5C73-1FCC-586675A390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0377" y="5922844"/>
            <a:ext cx="2012830" cy="72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3703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EB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C3E2A1-0386-4ED5-A134-D147DA769E53}"/>
              </a:ext>
            </a:extLst>
          </p:cNvPr>
          <p:cNvSpPr/>
          <p:nvPr/>
        </p:nvSpPr>
        <p:spPr>
          <a:xfrm>
            <a:off x="412250" y="365125"/>
            <a:ext cx="11215100" cy="66249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6000"/>
              <a:t>The Open Basket: Pick 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2D6502-36A2-4BE5-A57B-62A3CDAF1A0D}"/>
              </a:ext>
            </a:extLst>
          </p:cNvPr>
          <p:cNvSpPr txBox="1"/>
          <p:nvPr/>
        </p:nvSpPr>
        <p:spPr>
          <a:xfrm>
            <a:off x="412250" y="1150694"/>
            <a:ext cx="11215100" cy="8689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can choose as separate GCSEs in Art &amp; Photography or 3D art and photography but not Art and 3D design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>
                <a:latin typeface="Calibri"/>
                <a:ea typeface="Calibri"/>
                <a:cs typeface="Times New Roman"/>
              </a:rPr>
              <a:t>	</a:t>
            </a:r>
            <a:r>
              <a:rPr lang="en-US" sz="2000">
                <a:latin typeface="Calibri"/>
                <a:ea typeface="Calibri"/>
                <a:cs typeface="Times New Roman"/>
              </a:rPr>
              <a:t>	</a:t>
            </a:r>
            <a:r>
              <a:rPr lang="en-US" sz="240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en-US" sz="2400" b="1">
                <a:effectLst/>
                <a:latin typeface="Calibri"/>
                <a:ea typeface="Calibri"/>
                <a:cs typeface="Times New Roman"/>
              </a:rPr>
              <a:t>Art GCSE</a:t>
            </a:r>
            <a:r>
              <a:rPr lang="en-US" sz="2400">
                <a:effectLst/>
                <a:latin typeface="Calibri"/>
                <a:ea typeface="Calibri"/>
                <a:cs typeface="Times New Roman"/>
              </a:rPr>
              <a:t>		 </a:t>
            </a:r>
            <a:r>
              <a:rPr lang="en-US" sz="2400" b="1">
                <a:effectLst/>
                <a:latin typeface="Calibri"/>
                <a:ea typeface="Calibri"/>
                <a:cs typeface="Times New Roman"/>
              </a:rPr>
              <a:t>Photography GCSE		3D Design GCSE</a:t>
            </a:r>
            <a:endParaRPr lang="en-GB" sz="24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60F1DB-6EA5-4A46-A8C1-125D012CA81E}"/>
              </a:ext>
            </a:extLst>
          </p:cNvPr>
          <p:cNvSpPr txBox="1"/>
          <p:nvPr/>
        </p:nvSpPr>
        <p:spPr>
          <a:xfrm>
            <a:off x="412250" y="2168074"/>
            <a:ext cx="11215100" cy="5587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2800" b="1">
                <a:latin typeface="Calibri"/>
                <a:ea typeface="Calibri"/>
                <a:cs typeface="Times New Roman"/>
              </a:rPr>
              <a:t>      </a:t>
            </a:r>
            <a:r>
              <a:rPr lang="en-US" sz="2800" b="1">
                <a:effectLst/>
                <a:latin typeface="Calibri"/>
                <a:ea typeface="Calibri"/>
                <a:cs typeface="Times New Roman"/>
              </a:rPr>
              <a:t>Design Technology GCSE	   </a:t>
            </a:r>
            <a:r>
              <a:rPr lang="en-US" sz="2800">
                <a:effectLst/>
                <a:latin typeface="Calibri"/>
                <a:ea typeface="Calibri"/>
                <a:cs typeface="Times New Roman"/>
              </a:rPr>
              <a:t> or</a:t>
            </a:r>
            <a:r>
              <a:rPr lang="en-US" sz="2800" b="1">
                <a:effectLst/>
                <a:latin typeface="Calibri"/>
                <a:ea typeface="Calibri"/>
                <a:cs typeface="Times New Roman"/>
              </a:rPr>
              <a:t>	</a:t>
            </a:r>
            <a:r>
              <a:rPr lang="en-US" sz="2800" b="1">
                <a:latin typeface="Calibri"/>
                <a:ea typeface="Calibri"/>
                <a:cs typeface="Times New Roman"/>
              </a:rPr>
              <a:t>    </a:t>
            </a:r>
            <a:r>
              <a:rPr lang="en-US" sz="2800" b="1">
                <a:effectLst/>
                <a:latin typeface="Calibri"/>
                <a:ea typeface="Calibri"/>
                <a:cs typeface="Times New Roman"/>
              </a:rPr>
              <a:t>Construction</a:t>
            </a:r>
            <a:endParaRPr lang="en-GB" sz="28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63D720-CF6A-4631-A8B5-6D1203F21EA7}"/>
              </a:ext>
            </a:extLst>
          </p:cNvPr>
          <p:cNvSpPr txBox="1"/>
          <p:nvPr/>
        </p:nvSpPr>
        <p:spPr>
          <a:xfrm>
            <a:off x="739910" y="3564806"/>
            <a:ext cx="1393341" cy="6254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3200" b="1">
                <a:effectLst/>
                <a:latin typeface="Calibri"/>
                <a:ea typeface="Calibri"/>
                <a:cs typeface="Times New Roman"/>
              </a:rPr>
              <a:t>Music</a:t>
            </a:r>
            <a:r>
              <a:rPr lang="en-US" sz="2800">
                <a:effectLst/>
                <a:latin typeface="Calibri"/>
                <a:ea typeface="Calibri"/>
                <a:cs typeface="Times New Roman"/>
              </a:rPr>
              <a:t> </a:t>
            </a:r>
            <a:endParaRPr lang="en-GB" sz="28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B61B195-834D-414F-B632-44CE1F541348}"/>
              </a:ext>
            </a:extLst>
          </p:cNvPr>
          <p:cNvSpPr txBox="1"/>
          <p:nvPr/>
        </p:nvSpPr>
        <p:spPr>
          <a:xfrm>
            <a:off x="412250" y="2934361"/>
            <a:ext cx="11215100" cy="4921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 GCSE	 </a:t>
            </a:r>
            <a:r>
              <a:rPr lang="en-US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 	</a:t>
            </a:r>
            <a:r>
              <a:rPr lang="en-US" sz="2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Sports Studies</a:t>
            </a:r>
            <a:endParaRPr lang="en-GB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49038D-83BB-40B0-9117-384F711D17C6}"/>
              </a:ext>
            </a:extLst>
          </p:cNvPr>
          <p:cNvSpPr txBox="1"/>
          <p:nvPr/>
        </p:nvSpPr>
        <p:spPr>
          <a:xfrm>
            <a:off x="410833" y="6330672"/>
            <a:ext cx="11215100" cy="52322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800" b="1">
                <a:solidFill>
                  <a:schemeClr val="bg1"/>
                </a:solidFill>
              </a:rPr>
              <a:t>You can only study a GCSE if you have studied them in year 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3E692E9-B967-4F2F-867C-F4A6358A1D95}"/>
              </a:ext>
            </a:extLst>
          </p:cNvPr>
          <p:cNvSpPr txBox="1"/>
          <p:nvPr/>
        </p:nvSpPr>
        <p:spPr>
          <a:xfrm>
            <a:off x="740572" y="5638095"/>
            <a:ext cx="1393341" cy="5587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2800" b="1">
                <a:effectLst/>
                <a:latin typeface="Calibri"/>
                <a:ea typeface="Calibri"/>
                <a:cs typeface="Times New Roman"/>
              </a:rPr>
              <a:t>Drama</a:t>
            </a:r>
            <a:endParaRPr lang="en-GB" sz="28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FFE61F-AB85-4558-9C22-EFE7C226D6D8}"/>
              </a:ext>
            </a:extLst>
          </p:cNvPr>
          <p:cNvSpPr txBox="1"/>
          <p:nvPr/>
        </p:nvSpPr>
        <p:spPr>
          <a:xfrm>
            <a:off x="3403093" y="3624318"/>
            <a:ext cx="4917769" cy="5587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2800" b="1">
                <a:effectLst/>
                <a:latin typeface="Calibri"/>
                <a:ea typeface="Calibri"/>
                <a:cs typeface="Times New Roman"/>
              </a:rPr>
              <a:t>Food, </a:t>
            </a:r>
            <a:r>
              <a:rPr lang="en-US" sz="2800" b="1">
                <a:latin typeface="Calibri"/>
                <a:ea typeface="Calibri"/>
                <a:cs typeface="Times New Roman"/>
              </a:rPr>
              <a:t>Preparation</a:t>
            </a:r>
            <a:r>
              <a:rPr lang="en-US" sz="2800" b="1">
                <a:effectLst/>
                <a:latin typeface="Calibri"/>
                <a:ea typeface="Calibri"/>
                <a:cs typeface="Times New Roman"/>
              </a:rPr>
              <a:t> and </a:t>
            </a:r>
            <a:r>
              <a:rPr lang="en-US" sz="2800" b="1">
                <a:latin typeface="Calibri"/>
                <a:ea typeface="Calibri"/>
                <a:cs typeface="Times New Roman"/>
              </a:rPr>
              <a:t>Nutrition</a:t>
            </a:r>
            <a:r>
              <a:rPr lang="en-US" sz="2800" b="1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en-US" sz="2400" b="1">
                <a:effectLst/>
                <a:latin typeface="Calibri"/>
                <a:ea typeface="Calibri"/>
                <a:cs typeface="Times New Roman"/>
              </a:rPr>
              <a:t> </a:t>
            </a:r>
            <a:endParaRPr lang="en-GB" sz="18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446CC8-4CA7-4F7B-8A98-11428FDA6CF8}"/>
              </a:ext>
            </a:extLst>
          </p:cNvPr>
          <p:cNvSpPr txBox="1"/>
          <p:nvPr/>
        </p:nvSpPr>
        <p:spPr>
          <a:xfrm>
            <a:off x="734715" y="4633245"/>
            <a:ext cx="1393341" cy="6254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3200" b="1">
                <a:effectLst/>
                <a:latin typeface="Calibri"/>
                <a:ea typeface="Calibri"/>
                <a:cs typeface="Times New Roman"/>
              </a:rPr>
              <a:t>Dance</a:t>
            </a:r>
            <a:endParaRPr lang="en-GB" sz="32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A66E763-21C4-49B8-90CB-65B51886CC75}"/>
              </a:ext>
            </a:extLst>
          </p:cNvPr>
          <p:cNvSpPr txBox="1"/>
          <p:nvPr/>
        </p:nvSpPr>
        <p:spPr>
          <a:xfrm>
            <a:off x="4311467" y="4515917"/>
            <a:ext cx="3408369" cy="5587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2800" b="1">
                <a:latin typeface="Calibri"/>
                <a:ea typeface="Calibri"/>
                <a:cs typeface="Times New Roman"/>
              </a:rPr>
              <a:t>Computer Science</a:t>
            </a:r>
            <a:endParaRPr lang="en-GB" sz="28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422A8E-08C3-4A40-B8C3-5ED166099E33}"/>
              </a:ext>
            </a:extLst>
          </p:cNvPr>
          <p:cNvSpPr txBox="1"/>
          <p:nvPr/>
        </p:nvSpPr>
        <p:spPr>
          <a:xfrm>
            <a:off x="4605331" y="5542192"/>
            <a:ext cx="2820525" cy="5587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2800" b="1">
                <a:effectLst/>
                <a:latin typeface="Calibri"/>
                <a:ea typeface="Calibri"/>
                <a:cs typeface="Times New Roman"/>
              </a:rPr>
              <a:t>Religious Studies</a:t>
            </a:r>
            <a:endParaRPr lang="en-GB" sz="28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00FE57-AF2B-47DF-878E-65547DF1F532}"/>
              </a:ext>
            </a:extLst>
          </p:cNvPr>
          <p:cNvSpPr txBox="1"/>
          <p:nvPr/>
        </p:nvSpPr>
        <p:spPr>
          <a:xfrm>
            <a:off x="9140140" y="3627698"/>
            <a:ext cx="2136468" cy="5587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2800" b="1">
                <a:effectLst/>
                <a:latin typeface="Calibri"/>
                <a:ea typeface="Calibri"/>
                <a:cs typeface="Times New Roman"/>
              </a:rPr>
              <a:t>History</a:t>
            </a:r>
            <a:endParaRPr lang="en-GB" sz="24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4A4E42D-931A-47AD-8831-FF71671C7896}"/>
              </a:ext>
            </a:extLst>
          </p:cNvPr>
          <p:cNvSpPr txBox="1"/>
          <p:nvPr/>
        </p:nvSpPr>
        <p:spPr>
          <a:xfrm>
            <a:off x="9137541" y="4385088"/>
            <a:ext cx="2139151" cy="5587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2800" b="1">
                <a:effectLst/>
                <a:latin typeface="Calibri"/>
                <a:ea typeface="Calibri"/>
                <a:cs typeface="Times New Roman"/>
              </a:rPr>
              <a:t>Geography</a:t>
            </a:r>
            <a:endParaRPr lang="en-GB" sz="28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7E8DC72-98BF-4D71-9FC3-76DD82738F51}"/>
              </a:ext>
            </a:extLst>
          </p:cNvPr>
          <p:cNvSpPr txBox="1"/>
          <p:nvPr/>
        </p:nvSpPr>
        <p:spPr>
          <a:xfrm>
            <a:off x="9136128" y="5070544"/>
            <a:ext cx="2121870" cy="5587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2800" b="1">
                <a:latin typeface="Calibri"/>
                <a:ea typeface="Calibri"/>
                <a:cs typeface="Times New Roman"/>
              </a:rPr>
              <a:t>French</a:t>
            </a:r>
            <a:endParaRPr lang="en-US" sz="2800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B28E2F-DEB7-CF55-6C4E-8868B35F6642}"/>
              </a:ext>
            </a:extLst>
          </p:cNvPr>
          <p:cNvSpPr txBox="1"/>
          <p:nvPr/>
        </p:nvSpPr>
        <p:spPr>
          <a:xfrm>
            <a:off x="9136128" y="5811079"/>
            <a:ext cx="2121870" cy="5587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28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German</a:t>
            </a:r>
            <a:endParaRPr lang="en-US" sz="2800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90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371F3-851B-46F8-84D1-F658E35C2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dirty="0">
                <a:effectLst/>
                <a:latin typeface="Calibri"/>
                <a:ea typeface="Calibri"/>
                <a:cs typeface="Times New Roman"/>
              </a:rPr>
              <a:t>Health and Social Care</a:t>
            </a: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dirty="0">
                <a:effectLst/>
                <a:latin typeface="Calibri"/>
                <a:ea typeface="Calibri"/>
                <a:cs typeface="Times New Roman"/>
              </a:rPr>
              <a:t>If you want to choose </a:t>
            </a:r>
            <a:r>
              <a:rPr lang="en-US" sz="2800" b="1" dirty="0">
                <a:effectLst/>
                <a:latin typeface="Calibri"/>
                <a:ea typeface="Calibri"/>
                <a:cs typeface="Times New Roman"/>
              </a:rPr>
              <a:t>Health and Social Care</a:t>
            </a:r>
            <a:r>
              <a:rPr lang="en-US" sz="2800" dirty="0">
                <a:effectLst/>
                <a:latin typeface="Calibri"/>
                <a:ea typeface="Calibri"/>
                <a:cs typeface="Times New Roman"/>
              </a:rPr>
              <a:t> please</a:t>
            </a:r>
            <a:r>
              <a:rPr lang="en-US" dirty="0">
                <a:latin typeface="Calibri"/>
                <a:ea typeface="Calibri"/>
                <a:cs typeface="Times New Roman"/>
              </a:rPr>
              <a:t>,</a:t>
            </a:r>
            <a:r>
              <a:rPr lang="en-US" sz="2800" dirty="0">
                <a:effectLst/>
                <a:latin typeface="Calibri"/>
                <a:ea typeface="Calibri"/>
                <a:cs typeface="Times New Roman"/>
              </a:rPr>
              <a:t> write a short sentence about why you want to study this subject.</a:t>
            </a:r>
            <a:endParaRPr lang="en-GB" sz="2800" dirty="0">
              <a:effectLst/>
              <a:latin typeface="Calibri"/>
              <a:ea typeface="Calibri"/>
              <a:cs typeface="Times New Roman"/>
            </a:endParaRPr>
          </a:p>
          <a:p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E99C3C5-DCDF-4961-AE35-D0916495B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en-GB" sz="9600"/>
              <a:t>The new subject</a:t>
            </a:r>
            <a:endParaRPr lang="en-GB" sz="4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9282E5-D5B7-896C-3E1B-F7B4E66D3D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0377" y="5922844"/>
            <a:ext cx="2012830" cy="72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6054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A5065-A0EB-4768-8332-7F1D20825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Religion Studies lesson in year 10 and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8DD46-4125-49CB-BB26-301B42276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All students will have a Religious Studies lesson where students will study for a short course GCSE</a:t>
            </a:r>
          </a:p>
          <a:p>
            <a:endParaRPr lang="en-GB"/>
          </a:p>
          <a:p>
            <a:r>
              <a:rPr lang="en-GB"/>
              <a:t>You may want to take the full Religious studies GCSE. The short course which will also be studies will complement the full course.</a:t>
            </a:r>
          </a:p>
          <a:p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C37C5B2-B768-08E6-275F-33DD1978BCCF}"/>
              </a:ext>
            </a:extLst>
          </p:cNvPr>
          <p:cNvSpPr txBox="1">
            <a:spLocks/>
          </p:cNvSpPr>
          <p:nvPr/>
        </p:nvSpPr>
        <p:spPr>
          <a:xfrm>
            <a:off x="645543" y="388128"/>
            <a:ext cx="10515600" cy="13255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defPPr>
              <a:defRPr lang="en-US"/>
            </a:defPPr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4900">
                <a:solidFill>
                  <a:schemeClr val="bg1"/>
                </a:solidFill>
                <a:latin typeface="Aptos Display"/>
              </a:rPr>
              <a:t>Religious Studies in year 10 and 11</a:t>
            </a:r>
            <a:endParaRPr lang="en-US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AECE800-1381-9920-57B9-7C74272AE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0377" y="5922844"/>
            <a:ext cx="2012830" cy="72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0863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00A8C-F307-4E79-B673-6CF696B2F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/>
              <a:t>From February half term all students will have a PSHE lesson, this will no longer be in tutor time.</a:t>
            </a:r>
          </a:p>
          <a:p>
            <a:endParaRPr lang="en-GB"/>
          </a:p>
          <a:p>
            <a:r>
              <a:rPr lang="en-GB"/>
              <a:t>During these lessons students will be thinking about all aspects of life, including careers.</a:t>
            </a:r>
          </a:p>
          <a:p>
            <a:endParaRPr lang="en-GB"/>
          </a:p>
          <a:p>
            <a:r>
              <a:rPr lang="en-GB"/>
              <a:t>Development days will continue to offer experiences for students to work with employers, colleges and explore apprenticeship routes. </a:t>
            </a:r>
          </a:p>
          <a:p>
            <a:endParaRPr lang="en-GB"/>
          </a:p>
          <a:p>
            <a:r>
              <a:rPr lang="en-GB"/>
              <a:t>Assemblies will cover key dates and information about work experience and college opportunities.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3261F0-6DD6-4999-93D2-9C0E7984E283}"/>
              </a:ext>
            </a:extLst>
          </p:cNvPr>
          <p:cNvSpPr/>
          <p:nvPr/>
        </p:nvSpPr>
        <p:spPr>
          <a:xfrm>
            <a:off x="488450" y="359235"/>
            <a:ext cx="11215100" cy="103254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/>
              <a:t>PSHE Lesson</a:t>
            </a:r>
            <a:endParaRPr lang="en-GB" sz="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9D381A-8EE5-BE4D-ACD0-7266813AEA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0377" y="5922844"/>
            <a:ext cx="2012830" cy="72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271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C5D7FF5-F556-4352-BB43-E5A492E370C5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93ABB65-291B-418B-B3F2-01217827BE90}"/>
              </a:ext>
            </a:extLst>
          </p:cNvPr>
          <p:cNvSpPr/>
          <p:nvPr/>
        </p:nvSpPr>
        <p:spPr>
          <a:xfrm>
            <a:off x="2344050" y="517525"/>
            <a:ext cx="6918384" cy="6128265"/>
          </a:xfrm>
          <a:prstGeom prst="ellipse">
            <a:avLst/>
          </a:prstGeom>
          <a:solidFill>
            <a:srgbClr val="FDEB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>
                <a:solidFill>
                  <a:schemeClr val="tx1"/>
                </a:solidFill>
              </a:rPr>
              <a:t>Exciting part of your THS journey</a:t>
            </a:r>
          </a:p>
          <a:p>
            <a:pPr algn="ctr"/>
            <a:endParaRPr lang="en-GB" sz="3200" b="1">
              <a:solidFill>
                <a:schemeClr val="tx1"/>
              </a:solidFill>
            </a:endParaRPr>
          </a:p>
          <a:p>
            <a:pPr algn="ctr"/>
            <a:r>
              <a:rPr lang="en-GB" sz="3200" b="1">
                <a:solidFill>
                  <a:schemeClr val="tx1"/>
                </a:solidFill>
              </a:rPr>
              <a:t>Refining your options for years 10 and 11</a:t>
            </a:r>
          </a:p>
          <a:p>
            <a:pPr algn="ctr"/>
            <a:endParaRPr lang="en-GB" sz="3200" b="1">
              <a:solidFill>
                <a:schemeClr val="tx1"/>
              </a:solidFill>
            </a:endParaRPr>
          </a:p>
          <a:p>
            <a:pPr algn="ctr"/>
            <a:r>
              <a:rPr lang="en-GB" sz="3200" b="1">
                <a:solidFill>
                  <a:schemeClr val="tx1"/>
                </a:solidFill>
              </a:rPr>
              <a:t>Where will these options take you?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FC05B73-2437-3E2F-953E-42BBA7ED9D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0377" y="5922844"/>
            <a:ext cx="2012830" cy="72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4649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CC652-578D-4073-A44B-5B7B0138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CDFE1-0753-4B38-9144-074436726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All students will have two core PE lessons a week until the end of year 11.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C13575AD-0131-366F-77C9-42AE34FA96A0}"/>
              </a:ext>
            </a:extLst>
          </p:cNvPr>
          <p:cNvSpPr txBox="1">
            <a:spLocks/>
          </p:cNvSpPr>
          <p:nvPr/>
        </p:nvSpPr>
        <p:spPr>
          <a:xfrm>
            <a:off x="731807" y="359373"/>
            <a:ext cx="10515600" cy="13255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defPPr>
              <a:defRPr lang="en-US"/>
            </a:defPPr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4400" baseline="0">
                <a:latin typeface="Aptos Display"/>
              </a:rPr>
              <a:t>PE Core</a:t>
            </a:r>
            <a:endParaRPr lang="en-GB" sz="4900">
              <a:solidFill>
                <a:schemeClr val="bg1"/>
              </a:solidFill>
              <a:latin typeface="Aptos Display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86EA02-DD3A-B37E-0687-DCCBFD746F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0377" y="5922844"/>
            <a:ext cx="2012830" cy="72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6894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C13575AD-0131-366F-77C9-42AE34FA96A0}"/>
              </a:ext>
            </a:extLst>
          </p:cNvPr>
          <p:cNvSpPr txBox="1">
            <a:spLocks/>
          </p:cNvSpPr>
          <p:nvPr/>
        </p:nvSpPr>
        <p:spPr>
          <a:xfrm>
            <a:off x="731807" y="359373"/>
            <a:ext cx="10515600" cy="77821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defPPr>
              <a:defRPr lang="en-US"/>
            </a:defPPr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>
                <a:latin typeface="Aptos Display"/>
              </a:rPr>
              <a:t>Deadline and process</a:t>
            </a:r>
            <a:endParaRPr lang="en-GB" sz="4900">
              <a:solidFill>
                <a:schemeClr val="bg1"/>
              </a:solidFill>
              <a:latin typeface="Aptos Display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9A6C2D-DD68-0246-1C2D-43F067C20D97}"/>
              </a:ext>
            </a:extLst>
          </p:cNvPr>
          <p:cNvSpPr txBox="1"/>
          <p:nvPr/>
        </p:nvSpPr>
        <p:spPr>
          <a:xfrm>
            <a:off x="2735" y="1141211"/>
            <a:ext cx="5964685" cy="563231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/>
                <a:ea typeface="Calibri"/>
                <a:cs typeface="Calibri"/>
              </a:rPr>
              <a:t>This form in the back of the options booklet is a practice option form only. </a:t>
            </a:r>
          </a:p>
          <a:p>
            <a:endParaRPr lang="en-US" sz="2400">
              <a:latin typeface="Calibri"/>
              <a:ea typeface="Calibri"/>
              <a:cs typeface="Calibri"/>
            </a:endParaRPr>
          </a:p>
          <a:p>
            <a:r>
              <a:rPr lang="en-US" sz="2400">
                <a:latin typeface="Calibri"/>
                <a:ea typeface="Calibri"/>
                <a:cs typeface="Calibri"/>
              </a:rPr>
              <a:t>Please fill this in before you fill in the online options form. </a:t>
            </a:r>
            <a:endParaRPr lang="en-US" sz="2400">
              <a:latin typeface="Aptos" panose="02110004020202020204"/>
              <a:ea typeface="Calibri"/>
              <a:cs typeface="Calibri"/>
            </a:endParaRPr>
          </a:p>
          <a:p>
            <a:endParaRPr lang="en-US" sz="2400">
              <a:latin typeface="Calibri"/>
              <a:ea typeface="Calibri"/>
              <a:cs typeface="Calibri"/>
            </a:endParaRPr>
          </a:p>
          <a:p>
            <a:r>
              <a:rPr lang="en-US" sz="2400">
                <a:latin typeface="Calibri"/>
                <a:ea typeface="Calibri"/>
                <a:cs typeface="Calibri"/>
              </a:rPr>
              <a:t>The link to the online form will be sent to you after Parents evening on Tuesday 11</a:t>
            </a:r>
            <a:r>
              <a:rPr lang="en-US" sz="2400" baseline="30000">
                <a:latin typeface="Calibri"/>
                <a:ea typeface="Calibri"/>
                <a:cs typeface="Calibri"/>
              </a:rPr>
              <a:t>th</a:t>
            </a:r>
            <a:r>
              <a:rPr lang="en-US" sz="2400">
                <a:latin typeface="Calibri"/>
                <a:ea typeface="Calibri"/>
                <a:cs typeface="Calibri"/>
              </a:rPr>
              <a:t> February.</a:t>
            </a:r>
            <a:endParaRPr lang="en-US" sz="2400">
              <a:latin typeface="Aptos" panose="02110004020202020204"/>
              <a:ea typeface="Calibri"/>
              <a:cs typeface="Calibri"/>
            </a:endParaRPr>
          </a:p>
          <a:p>
            <a:endParaRPr lang="en-US" sz="2400">
              <a:latin typeface="Calibri"/>
              <a:ea typeface="Calibri"/>
              <a:cs typeface="Calibri"/>
            </a:endParaRPr>
          </a:p>
          <a:p>
            <a:r>
              <a:rPr lang="en-US" sz="2400">
                <a:latin typeface="Calibri"/>
                <a:ea typeface="Calibri"/>
                <a:cs typeface="Calibri"/>
              </a:rPr>
              <a:t> You only get one attempt to submit the online form.</a:t>
            </a:r>
            <a:endParaRPr lang="en-US" sz="2400">
              <a:latin typeface="Aptos" panose="02110004020202020204"/>
              <a:ea typeface="Calibri"/>
              <a:cs typeface="Calibri"/>
            </a:endParaRPr>
          </a:p>
          <a:p>
            <a:endParaRPr lang="en-US" sz="2400">
              <a:latin typeface="Calibri"/>
              <a:ea typeface="Calibri"/>
              <a:cs typeface="Calibri"/>
            </a:endParaRPr>
          </a:p>
          <a:p>
            <a:r>
              <a:rPr lang="en-US" sz="2400">
                <a:latin typeface="Calibri"/>
                <a:ea typeface="Calibri"/>
                <a:cs typeface="Calibri"/>
              </a:rPr>
              <a:t> If you do need to change your options, you need to email </a:t>
            </a:r>
            <a:r>
              <a:rPr lang="en-US" sz="2400">
                <a:latin typeface="Calibri"/>
                <a:ea typeface="Calibri"/>
                <a:cs typeface="Calibri"/>
                <a:hlinkClick r:id="rId2"/>
              </a:rPr>
              <a:t>options@tiverton.devon.sch.uk</a:t>
            </a:r>
            <a:r>
              <a:rPr lang="en-US" sz="2400">
                <a:latin typeface="Calibri"/>
                <a:ea typeface="Calibri"/>
                <a:cs typeface="Calibri"/>
              </a:rPr>
              <a:t>.</a:t>
            </a:r>
            <a:endParaRPr lang="en-US" sz="2400">
              <a:latin typeface="Aptos" panose="02110004020202020204"/>
              <a:ea typeface="Calibri"/>
              <a:cs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4A268C-8210-B61D-B628-27A6107E33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0377" y="5922844"/>
            <a:ext cx="2012830" cy="720125"/>
          </a:xfrm>
          <a:prstGeom prst="rect">
            <a:avLst/>
          </a:prstGeom>
        </p:spPr>
      </p:pic>
      <p:pic>
        <p:nvPicPr>
          <p:cNvPr id="8" name="Content Placeholder 7" descr="A screenshot of a form&#10;&#10;AI-generated content may be incorrect.">
            <a:extLst>
              <a:ext uri="{FF2B5EF4-FFF2-40B4-BE49-F238E27FC236}">
                <a16:creationId xmlns:a16="http://schemas.microsoft.com/office/drawing/2014/main" id="{71B11A81-432F-F157-DEC1-265B3517EC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6090505" y="1248874"/>
            <a:ext cx="5773087" cy="4679584"/>
          </a:xfrm>
        </p:spPr>
      </p:pic>
    </p:spTree>
    <p:extLst>
      <p:ext uri="{BB962C8B-B14F-4D97-AF65-F5344CB8AC3E}">
        <p14:creationId xmlns:p14="http://schemas.microsoft.com/office/powerpoint/2010/main" val="31197310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C13575AD-0131-366F-77C9-42AE34FA96A0}"/>
              </a:ext>
            </a:extLst>
          </p:cNvPr>
          <p:cNvSpPr txBox="1">
            <a:spLocks/>
          </p:cNvSpPr>
          <p:nvPr/>
        </p:nvSpPr>
        <p:spPr>
          <a:xfrm>
            <a:off x="731807" y="359373"/>
            <a:ext cx="10515600" cy="77821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defPPr>
              <a:defRPr lang="en-US"/>
            </a:defPPr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>
                <a:latin typeface="Aptos Display"/>
              </a:rPr>
              <a:t>Deadline and process</a:t>
            </a:r>
            <a:endParaRPr lang="en-GB" sz="4900">
              <a:solidFill>
                <a:schemeClr val="bg1"/>
              </a:solidFill>
              <a:latin typeface="Aptos Display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9A6C2D-DD68-0246-1C2D-43F067C20D97}"/>
              </a:ext>
            </a:extLst>
          </p:cNvPr>
          <p:cNvSpPr txBox="1"/>
          <p:nvPr/>
        </p:nvSpPr>
        <p:spPr>
          <a:xfrm>
            <a:off x="598631" y="1716468"/>
            <a:ext cx="10161546" cy="44012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>
                <a:latin typeface="Aptos"/>
                <a:ea typeface="Calibri"/>
                <a:cs typeface="Calibri"/>
              </a:rPr>
              <a:t>The deadline for the online form is Monday 24th February.</a:t>
            </a:r>
            <a:endParaRPr lang="en-US" sz="2000" dirty="0">
              <a:latin typeface="Aptos"/>
            </a:endParaRPr>
          </a:p>
          <a:p>
            <a:pPr marL="285750" indent="-285750">
              <a:buFont typeface="Arial"/>
              <a:buChar char="•"/>
            </a:pPr>
            <a:endParaRPr lang="en-US" sz="2000">
              <a:latin typeface="Aptos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latin typeface="Aptos"/>
                <a:ea typeface="Calibri"/>
                <a:cs typeface="Calibri"/>
              </a:rPr>
              <a:t>We will speak to students and parents if options choices are not running or there are issues with the options picked after the deadline.</a:t>
            </a:r>
            <a:endParaRPr lang="en-US" sz="2000" dirty="0">
              <a:latin typeface="Aptos"/>
            </a:endParaRPr>
          </a:p>
          <a:p>
            <a:pPr marL="285750" indent="-285750">
              <a:spcBef>
                <a:spcPts val="2400"/>
              </a:spcBef>
              <a:buFont typeface="Arial"/>
              <a:buChar char="•"/>
            </a:pPr>
            <a:r>
              <a:rPr lang="en-GB" sz="2000" dirty="0">
                <a:latin typeface="Aptos"/>
              </a:rPr>
              <a:t>We will do everything we can to give you your top four choices, but it may not be possible.</a:t>
            </a:r>
            <a:endParaRPr lang="en-US" sz="2000" dirty="0">
              <a:latin typeface="Aptos"/>
            </a:endParaRPr>
          </a:p>
          <a:p>
            <a:pPr marL="285750" indent="-285750">
              <a:spcBef>
                <a:spcPts val="2400"/>
              </a:spcBef>
              <a:buFont typeface="Arial"/>
              <a:buChar char="•"/>
            </a:pPr>
            <a:r>
              <a:rPr lang="en-US" sz="2000" dirty="0">
                <a:latin typeface="Aptos"/>
              </a:rPr>
              <a:t>Please include 2 reserves.</a:t>
            </a:r>
            <a:r>
              <a:rPr lang="en-US" sz="2000" dirty="0">
                <a:latin typeface="Aptos" panose="02110004020202020204"/>
                <a:ea typeface="Calibri"/>
                <a:cs typeface="Calibri"/>
              </a:rPr>
              <a:t> </a:t>
            </a:r>
          </a:p>
          <a:p>
            <a:pPr marL="285750" indent="-285750">
              <a:spcBef>
                <a:spcPts val="2400"/>
              </a:spcBef>
              <a:buFont typeface="Arial"/>
              <a:buChar char="•"/>
            </a:pPr>
            <a:r>
              <a:rPr lang="en-US" sz="2000" dirty="0">
                <a:latin typeface="Aptos" panose="02110004020202020204"/>
                <a:ea typeface="Calibri"/>
                <a:cs typeface="Calibri"/>
              </a:rPr>
              <a:t>You have two weeks in September of year 10 to trial your options, if you feel you have made a mistake and there is room to change, you may. After the two weeks have gone by then you cannot change.</a:t>
            </a:r>
          </a:p>
          <a:p>
            <a:pPr marL="285750" indent="-285750">
              <a:spcBef>
                <a:spcPts val="2400"/>
              </a:spcBef>
              <a:buFont typeface="Arial"/>
              <a:buChar char="•"/>
            </a:pPr>
            <a:r>
              <a:rPr lang="en-US" sz="2000" dirty="0">
                <a:latin typeface="Aptos" panose="02110004020202020204"/>
                <a:ea typeface="Calibri"/>
                <a:cs typeface="Calibri"/>
              </a:rPr>
              <a:t>Remember it may be necessary to swap populations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4A268C-8210-B61D-B628-27A6107E33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0377" y="5922844"/>
            <a:ext cx="2012830" cy="72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5958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3B8C7-5276-4405-939A-A25EE9547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D8A61-2C54-45FD-A817-C1775FB65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Think about the breadth of subjects you could study</a:t>
            </a:r>
          </a:p>
          <a:p>
            <a:endParaRPr lang="en-GB"/>
          </a:p>
          <a:p>
            <a:r>
              <a:rPr lang="en-GB"/>
              <a:t>Think about the mix of exam-based subjects and controlled</a:t>
            </a:r>
          </a:p>
          <a:p>
            <a:pPr marL="0" indent="0">
              <a:buNone/>
            </a:pPr>
            <a:r>
              <a:rPr lang="en-GB"/>
              <a:t> Assessments</a:t>
            </a:r>
          </a:p>
          <a:p>
            <a:pPr marL="0" indent="0">
              <a:buNone/>
            </a:pPr>
            <a:endParaRPr lang="en-GB"/>
          </a:p>
          <a:p>
            <a:r>
              <a:rPr lang="en-GB"/>
              <a:t>Ask about expectations of home learning</a:t>
            </a:r>
          </a:p>
          <a:p>
            <a:endParaRPr lang="en-GB"/>
          </a:p>
          <a:p>
            <a:r>
              <a:rPr lang="en-GB"/>
              <a:t>Think about attendance</a:t>
            </a:r>
          </a:p>
          <a:p>
            <a:pPr marL="0" indent="0">
              <a:buNone/>
            </a:pPr>
            <a:endParaRPr lang="en-GB"/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942CC119-738F-63BB-64F0-7EFC1FDA69E0}"/>
              </a:ext>
            </a:extLst>
          </p:cNvPr>
          <p:cNvSpPr txBox="1">
            <a:spLocks/>
          </p:cNvSpPr>
          <p:nvPr/>
        </p:nvSpPr>
        <p:spPr>
          <a:xfrm>
            <a:off x="538624" y="380838"/>
            <a:ext cx="10515600" cy="13255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defPPr>
              <a:defRPr lang="en-US"/>
            </a:defPPr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4500" dirty="0">
                <a:solidFill>
                  <a:schemeClr val="bg1"/>
                </a:solidFill>
                <a:latin typeface="Aptos Display"/>
              </a:rPr>
              <a:t>Tonight, you will have the opportunity to talk to Subject</a:t>
            </a:r>
            <a:r>
              <a:rPr lang="en-GB" sz="4500" dirty="0">
                <a:solidFill>
                  <a:srgbClr val="000000"/>
                </a:solidFill>
                <a:latin typeface="Aptos Display"/>
              </a:rPr>
              <a:t> </a:t>
            </a:r>
            <a:r>
              <a:rPr lang="en-GB" sz="4500" dirty="0">
                <a:solidFill>
                  <a:schemeClr val="bg1"/>
                </a:solidFill>
                <a:latin typeface="Aptos Display"/>
              </a:rPr>
              <a:t>Leaders about the qualifications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021569F-3CC0-14D7-349E-B2462F17EF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0377" y="5922844"/>
            <a:ext cx="2012830" cy="72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0436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EF76D-A912-4896-90F1-FAD041FDA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238" y="365125"/>
            <a:ext cx="11047562" cy="1339940"/>
          </a:xfrm>
        </p:spPr>
        <p:txBody>
          <a:bodyPr/>
          <a:lstStyle/>
          <a:p>
            <a:r>
              <a:rPr lang="en-GB"/>
              <a:t>MAP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7F583F-1982-BCDE-1EAD-E2AF343F67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4151" y="6023485"/>
            <a:ext cx="2012830" cy="720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EB47BE9-7422-5E7E-E369-9A944A39C0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096976" y="292458"/>
            <a:ext cx="7461428" cy="6273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961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C5D7FF5-F556-4352-BB43-E5A492E370C5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0085D50-0655-4ADB-A13C-568385A6E999}"/>
              </a:ext>
            </a:extLst>
          </p:cNvPr>
          <p:cNvSpPr/>
          <p:nvPr/>
        </p:nvSpPr>
        <p:spPr>
          <a:xfrm>
            <a:off x="114201" y="2645654"/>
            <a:ext cx="4192057" cy="1718393"/>
          </a:xfrm>
          <a:prstGeom prst="ellipse">
            <a:avLst/>
          </a:prstGeom>
          <a:solidFill>
            <a:srgbClr val="FDEB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>
                <a:solidFill>
                  <a:schemeClr val="tx1"/>
                </a:solidFill>
              </a:rPr>
              <a:t>Agriculture, environment &amp; animal care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B905FE9-3B9A-47ED-8252-4979545805A9}"/>
              </a:ext>
            </a:extLst>
          </p:cNvPr>
          <p:cNvSpPr/>
          <p:nvPr/>
        </p:nvSpPr>
        <p:spPr>
          <a:xfrm>
            <a:off x="7775874" y="2630612"/>
            <a:ext cx="4268915" cy="1479578"/>
          </a:xfrm>
          <a:prstGeom prst="ellipse">
            <a:avLst/>
          </a:prstGeom>
          <a:solidFill>
            <a:srgbClr val="FDEB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>
                <a:solidFill>
                  <a:schemeClr val="tx1"/>
                </a:solidFill>
              </a:rPr>
              <a:t>Business and administration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E6D9112-1695-40CE-BE62-E7D3F53D73D8}"/>
              </a:ext>
            </a:extLst>
          </p:cNvPr>
          <p:cNvSpPr/>
          <p:nvPr/>
        </p:nvSpPr>
        <p:spPr>
          <a:xfrm>
            <a:off x="4261259" y="1308091"/>
            <a:ext cx="4069881" cy="1531469"/>
          </a:xfrm>
          <a:prstGeom prst="ellipse">
            <a:avLst/>
          </a:prstGeom>
          <a:solidFill>
            <a:srgbClr val="FDEB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>
                <a:solidFill>
                  <a:schemeClr val="tx1"/>
                </a:solidFill>
              </a:rPr>
              <a:t>Care </a:t>
            </a:r>
          </a:p>
          <a:p>
            <a:pPr algn="ctr"/>
            <a:r>
              <a:rPr lang="en-GB" sz="3200" b="1">
                <a:solidFill>
                  <a:schemeClr val="tx1"/>
                </a:solidFill>
              </a:rPr>
              <a:t>services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5EE7D4F-6CB2-462E-BC40-DA2310E08AE6}"/>
              </a:ext>
            </a:extLst>
          </p:cNvPr>
          <p:cNvSpPr/>
          <p:nvPr/>
        </p:nvSpPr>
        <p:spPr>
          <a:xfrm>
            <a:off x="4036904" y="127054"/>
            <a:ext cx="4107331" cy="1341654"/>
          </a:xfrm>
          <a:prstGeom prst="ellipse">
            <a:avLst/>
          </a:prstGeom>
          <a:solidFill>
            <a:srgbClr val="FDEB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>
                <a:solidFill>
                  <a:schemeClr val="tx1"/>
                </a:solidFill>
              </a:rPr>
              <a:t>Hospitality and catering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F57EA37-44A3-4B69-9240-0F319D5A80FB}"/>
              </a:ext>
            </a:extLst>
          </p:cNvPr>
          <p:cNvSpPr/>
          <p:nvPr/>
        </p:nvSpPr>
        <p:spPr>
          <a:xfrm>
            <a:off x="0" y="5348853"/>
            <a:ext cx="3817821" cy="1405987"/>
          </a:xfrm>
          <a:prstGeom prst="ellipse">
            <a:avLst/>
          </a:prstGeom>
          <a:solidFill>
            <a:srgbClr val="FDEB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schemeClr val="tx1"/>
                </a:solidFill>
              </a:rPr>
              <a:t>Construction and the built environment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67777A5-04F3-4DB5-B234-D4F19893C71B}"/>
              </a:ext>
            </a:extLst>
          </p:cNvPr>
          <p:cNvSpPr/>
          <p:nvPr/>
        </p:nvSpPr>
        <p:spPr>
          <a:xfrm>
            <a:off x="4305526" y="2674408"/>
            <a:ext cx="3463784" cy="1226618"/>
          </a:xfrm>
          <a:prstGeom prst="ellipse">
            <a:avLst/>
          </a:prstGeom>
          <a:solidFill>
            <a:srgbClr val="FDEB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>
                <a:solidFill>
                  <a:schemeClr val="tx1"/>
                </a:solidFill>
              </a:rPr>
              <a:t>Creative and design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958856D-AB27-4F8C-968A-BA6E8641B32A}"/>
              </a:ext>
            </a:extLst>
          </p:cNvPr>
          <p:cNvSpPr/>
          <p:nvPr/>
        </p:nvSpPr>
        <p:spPr>
          <a:xfrm>
            <a:off x="113434" y="187783"/>
            <a:ext cx="4079004" cy="1341654"/>
          </a:xfrm>
          <a:prstGeom prst="ellipse">
            <a:avLst/>
          </a:prstGeom>
          <a:solidFill>
            <a:srgbClr val="FDEB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3200">
                <a:solidFill>
                  <a:schemeClr val="tx1"/>
                </a:solidFill>
              </a:rPr>
              <a:t>Digital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C6CA741-9BC4-4EC8-B9E1-A4145E22D811}"/>
              </a:ext>
            </a:extLst>
          </p:cNvPr>
          <p:cNvSpPr/>
          <p:nvPr/>
        </p:nvSpPr>
        <p:spPr>
          <a:xfrm>
            <a:off x="8129504" y="4116585"/>
            <a:ext cx="3909482" cy="1321428"/>
          </a:xfrm>
          <a:prstGeom prst="ellipse">
            <a:avLst/>
          </a:prstGeom>
          <a:solidFill>
            <a:srgbClr val="FDEB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>
                <a:solidFill>
                  <a:schemeClr val="tx1"/>
                </a:solidFill>
              </a:rPr>
              <a:t>Early years and education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DDCD43C-90CC-4F8C-BE31-60786D068E52}"/>
              </a:ext>
            </a:extLst>
          </p:cNvPr>
          <p:cNvSpPr/>
          <p:nvPr/>
        </p:nvSpPr>
        <p:spPr>
          <a:xfrm>
            <a:off x="8149248" y="1314639"/>
            <a:ext cx="3550048" cy="1321428"/>
          </a:xfrm>
          <a:prstGeom prst="ellipse">
            <a:avLst/>
          </a:prstGeom>
          <a:solidFill>
            <a:srgbClr val="FDEB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>
                <a:solidFill>
                  <a:schemeClr val="tx1"/>
                </a:solidFill>
              </a:rPr>
              <a:t>Engineering and manufacture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4ABABBC-775A-4841-99DB-54AB07246645}"/>
              </a:ext>
            </a:extLst>
          </p:cNvPr>
          <p:cNvSpPr/>
          <p:nvPr/>
        </p:nvSpPr>
        <p:spPr>
          <a:xfrm>
            <a:off x="-404" y="4118212"/>
            <a:ext cx="4464802" cy="1305571"/>
          </a:xfrm>
          <a:prstGeom prst="ellipse">
            <a:avLst/>
          </a:prstGeom>
          <a:solidFill>
            <a:srgbClr val="FDEB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>
                <a:solidFill>
                  <a:schemeClr val="tx1"/>
                </a:solidFill>
              </a:rPr>
              <a:t>Hair and beauty  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EB179D3-E232-448F-AB66-E324662548B4}"/>
              </a:ext>
            </a:extLst>
          </p:cNvPr>
          <p:cNvSpPr/>
          <p:nvPr/>
        </p:nvSpPr>
        <p:spPr>
          <a:xfrm>
            <a:off x="4061843" y="5432975"/>
            <a:ext cx="4279024" cy="1321428"/>
          </a:xfrm>
          <a:prstGeom prst="ellipse">
            <a:avLst/>
          </a:prstGeom>
          <a:solidFill>
            <a:srgbClr val="FDEB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>
                <a:solidFill>
                  <a:schemeClr val="tx1"/>
                </a:solidFill>
              </a:rPr>
              <a:t>Health and Science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00F417C-1663-4526-B140-D04C0E115586}"/>
              </a:ext>
            </a:extLst>
          </p:cNvPr>
          <p:cNvSpPr/>
          <p:nvPr/>
        </p:nvSpPr>
        <p:spPr>
          <a:xfrm>
            <a:off x="-1" y="1351222"/>
            <a:ext cx="4192439" cy="1507483"/>
          </a:xfrm>
          <a:prstGeom prst="ellipse">
            <a:avLst/>
          </a:prstGeom>
          <a:solidFill>
            <a:srgbClr val="FDEB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>
                <a:solidFill>
                  <a:schemeClr val="tx1"/>
                </a:solidFill>
              </a:rPr>
              <a:t>Legal, finance</a:t>
            </a:r>
          </a:p>
          <a:p>
            <a:pPr algn="ctr"/>
            <a:r>
              <a:rPr lang="en-GB" sz="2400" b="1">
                <a:solidFill>
                  <a:schemeClr val="tx1"/>
                </a:solidFill>
              </a:rPr>
              <a:t> and accounting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A01EF00-978D-4E13-8790-350BD3B28802}"/>
              </a:ext>
            </a:extLst>
          </p:cNvPr>
          <p:cNvSpPr/>
          <p:nvPr/>
        </p:nvSpPr>
        <p:spPr>
          <a:xfrm>
            <a:off x="8337331" y="188000"/>
            <a:ext cx="3463784" cy="1335805"/>
          </a:xfrm>
          <a:prstGeom prst="ellipse">
            <a:avLst/>
          </a:prstGeom>
          <a:solidFill>
            <a:srgbClr val="FDEB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>
                <a:solidFill>
                  <a:schemeClr val="tx1"/>
                </a:solidFill>
              </a:rPr>
              <a:t>Protective services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97195DC-A346-4415-8F5E-7D49904B6800}"/>
              </a:ext>
            </a:extLst>
          </p:cNvPr>
          <p:cNvSpPr/>
          <p:nvPr/>
        </p:nvSpPr>
        <p:spPr>
          <a:xfrm>
            <a:off x="4329936" y="3703725"/>
            <a:ext cx="3636311" cy="1894817"/>
          </a:xfrm>
          <a:prstGeom prst="ellipse">
            <a:avLst/>
          </a:prstGeom>
          <a:solidFill>
            <a:srgbClr val="FDEB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>
                <a:solidFill>
                  <a:schemeClr val="tx1"/>
                </a:solidFill>
              </a:rPr>
              <a:t>Sales, marketing and procurement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59DB5B8-EEE3-4786-92CA-4DB166B9908B}"/>
              </a:ext>
            </a:extLst>
          </p:cNvPr>
          <p:cNvSpPr/>
          <p:nvPr/>
        </p:nvSpPr>
        <p:spPr>
          <a:xfrm>
            <a:off x="8552250" y="5432975"/>
            <a:ext cx="3478161" cy="1321428"/>
          </a:xfrm>
          <a:prstGeom prst="ellipse">
            <a:avLst/>
          </a:prstGeom>
          <a:solidFill>
            <a:srgbClr val="FDEB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schemeClr val="tx1"/>
                </a:solidFill>
              </a:rPr>
              <a:t>Transport and logistics</a:t>
            </a:r>
          </a:p>
        </p:txBody>
      </p:sp>
    </p:spTree>
    <p:extLst>
      <p:ext uri="{BB962C8B-B14F-4D97-AF65-F5344CB8AC3E}">
        <p14:creationId xmlns:p14="http://schemas.microsoft.com/office/powerpoint/2010/main" val="173303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7E03EBF-7987-449F-B53D-9D5C42D1DA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8602" y="1974776"/>
            <a:ext cx="4540036" cy="4698103"/>
          </a:xfrm>
          <a:prstGeom prst="rect">
            <a:avLst/>
          </a:prstGeom>
        </p:spPr>
      </p:pic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A670D45D-3E7A-4DF1-BAB5-92C7CA008A1C}"/>
              </a:ext>
            </a:extLst>
          </p:cNvPr>
          <p:cNvSpPr/>
          <p:nvPr/>
        </p:nvSpPr>
        <p:spPr>
          <a:xfrm rot="2641827">
            <a:off x="10654113" y="1616203"/>
            <a:ext cx="1757375" cy="958160"/>
          </a:xfrm>
          <a:prstGeom prst="triangle">
            <a:avLst>
              <a:gd name="adj" fmla="val 45184"/>
            </a:avLst>
          </a:prstGeom>
          <a:solidFill>
            <a:srgbClr val="FDEBBF"/>
          </a:solidFill>
          <a:ln>
            <a:solidFill>
              <a:srgbClr val="FDEB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EF9CA607-850E-4815-898B-AE7C3921E523}"/>
              </a:ext>
            </a:extLst>
          </p:cNvPr>
          <p:cNvSpPr/>
          <p:nvPr/>
        </p:nvSpPr>
        <p:spPr>
          <a:xfrm rot="13507838">
            <a:off x="6660704" y="6013795"/>
            <a:ext cx="1757375" cy="958160"/>
          </a:xfrm>
          <a:prstGeom prst="triangle">
            <a:avLst>
              <a:gd name="adj" fmla="val 45184"/>
            </a:avLst>
          </a:prstGeom>
          <a:solidFill>
            <a:srgbClr val="FDEBBF"/>
          </a:solidFill>
          <a:ln>
            <a:solidFill>
              <a:srgbClr val="FDEB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0AC069A1-C7C5-416D-8834-F6D55013A455}"/>
              </a:ext>
            </a:extLst>
          </p:cNvPr>
          <p:cNvSpPr/>
          <p:nvPr/>
        </p:nvSpPr>
        <p:spPr>
          <a:xfrm rot="7686949">
            <a:off x="10749064" y="5910851"/>
            <a:ext cx="1781781" cy="1041064"/>
          </a:xfrm>
          <a:prstGeom prst="triangle">
            <a:avLst>
              <a:gd name="adj" fmla="val 45184"/>
            </a:avLst>
          </a:prstGeom>
          <a:solidFill>
            <a:srgbClr val="FDEBBF"/>
          </a:solidFill>
          <a:ln>
            <a:solidFill>
              <a:srgbClr val="FDEB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D9BA056A-E10B-4138-8553-32CEF7BAB890}"/>
              </a:ext>
            </a:extLst>
          </p:cNvPr>
          <p:cNvSpPr/>
          <p:nvPr/>
        </p:nvSpPr>
        <p:spPr>
          <a:xfrm rot="18712954">
            <a:off x="6582457" y="1778129"/>
            <a:ext cx="1757375" cy="958160"/>
          </a:xfrm>
          <a:prstGeom prst="triangle">
            <a:avLst>
              <a:gd name="adj" fmla="val 45184"/>
            </a:avLst>
          </a:prstGeom>
          <a:solidFill>
            <a:srgbClr val="FDEBBF"/>
          </a:solidFill>
          <a:ln>
            <a:solidFill>
              <a:srgbClr val="FDEB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92D6B1-4576-4007-9374-EDCB46548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D006B8F-050A-4ECF-982B-24A2CDC08A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838200" y="1932404"/>
            <a:ext cx="2481879" cy="4740475"/>
          </a:xfr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F11E43A-0B47-4B82-A077-5C2205221A8A}"/>
              </a:ext>
            </a:extLst>
          </p:cNvPr>
          <p:cNvSpPr/>
          <p:nvPr/>
        </p:nvSpPr>
        <p:spPr>
          <a:xfrm>
            <a:off x="914401" y="484442"/>
            <a:ext cx="9359660" cy="108692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/>
              <a:t>Labour Market</a:t>
            </a:r>
            <a:endParaRPr lang="en-GB" sz="600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6789336-806C-4282-896D-2F8EA32C73E6}"/>
              </a:ext>
            </a:extLst>
          </p:cNvPr>
          <p:cNvSpPr/>
          <p:nvPr/>
        </p:nvSpPr>
        <p:spPr>
          <a:xfrm>
            <a:off x="7109602" y="1832731"/>
            <a:ext cx="4898036" cy="4982192"/>
          </a:xfrm>
          <a:prstGeom prst="ellipse">
            <a:avLst/>
          </a:prstGeom>
          <a:noFill/>
          <a:ln w="2349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824ECA-8015-4EF3-A4B9-CDD636FC82E7}"/>
              </a:ext>
            </a:extLst>
          </p:cNvPr>
          <p:cNvSpPr txBox="1"/>
          <p:nvPr/>
        </p:nvSpPr>
        <p:spPr>
          <a:xfrm>
            <a:off x="3848100" y="2095283"/>
            <a:ext cx="29813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/>
              <a:t>Most of the labour market careers are careers that need specialist training at a high level </a:t>
            </a:r>
          </a:p>
        </p:txBody>
      </p:sp>
    </p:spTree>
    <p:extLst>
      <p:ext uri="{BB962C8B-B14F-4D97-AF65-F5344CB8AC3E}">
        <p14:creationId xmlns:p14="http://schemas.microsoft.com/office/powerpoint/2010/main" val="2827197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652CD-59DB-488B-8518-1F40975E2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559" y="1825625"/>
            <a:ext cx="10616241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>
                <a:ea typeface="+mn-lt"/>
                <a:cs typeface="+mn-lt"/>
                <a:hlinkClick r:id="rId3"/>
              </a:rPr>
              <a:t>Navigating Journeys to Higher Education | Next Steps South West</a:t>
            </a:r>
            <a:endParaRPr lang="en-US"/>
          </a:p>
          <a:p>
            <a:endParaRPr lang="en-GB"/>
          </a:p>
          <a:p>
            <a:r>
              <a:rPr lang="en-GB">
                <a:ea typeface="+mn-lt"/>
                <a:cs typeface="+mn-lt"/>
                <a:hlinkClick r:id="rId4"/>
              </a:rPr>
              <a:t>Explore careers | National Careers Service</a:t>
            </a:r>
          </a:p>
          <a:p>
            <a:endParaRPr lang="en-GB"/>
          </a:p>
          <a:p>
            <a:r>
              <a:rPr lang="en-GB"/>
              <a:t>These websites can help you to: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GB"/>
              <a:t>Understand the qualifications and experience you need for your chosen career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GB"/>
              <a:t>Trace steps back from your goal to where you are now </a:t>
            </a:r>
            <a:r>
              <a:rPr lang="en-GB" err="1"/>
              <a:t>ie</a:t>
            </a:r>
            <a:r>
              <a:rPr lang="en-GB"/>
              <a:t> plan your route!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GB"/>
              <a:t>Understand what opportunities and progression options within your career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91971C-DFDA-431F-93C5-93E7801CE978}"/>
              </a:ext>
            </a:extLst>
          </p:cNvPr>
          <p:cNvSpPr/>
          <p:nvPr/>
        </p:nvSpPr>
        <p:spPr>
          <a:xfrm>
            <a:off x="1101845" y="484442"/>
            <a:ext cx="9359660" cy="108692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/>
              <a:t>Where will your options take you?</a:t>
            </a:r>
            <a:endParaRPr lang="en-GB" sz="24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DF23B9-E73A-0DD5-94C5-A70A917B36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06000" y="5822203"/>
            <a:ext cx="2012830" cy="72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863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18E2E-0675-4964-9404-0D066C9F7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625" y="2419349"/>
            <a:ext cx="11053175" cy="3757613"/>
          </a:xfrm>
        </p:spPr>
        <p:txBody>
          <a:bodyPr/>
          <a:lstStyle/>
          <a:p>
            <a:r>
              <a:rPr lang="en-US" sz="3600"/>
              <a:t>Don’t worry, its ok!</a:t>
            </a:r>
          </a:p>
          <a:p>
            <a:endParaRPr lang="en-US" sz="3600"/>
          </a:p>
          <a:p>
            <a:r>
              <a:rPr lang="en-US" sz="3600"/>
              <a:t>Choose what you enjoy and what you are good at</a:t>
            </a:r>
          </a:p>
          <a:p>
            <a:endParaRPr lang="en-US" sz="3600"/>
          </a:p>
          <a:p>
            <a:r>
              <a:rPr lang="en-US" sz="3600"/>
              <a:t>Think about the skills that are transferable and develop them.</a:t>
            </a:r>
          </a:p>
          <a:p>
            <a:endParaRPr lang="en-US"/>
          </a:p>
          <a:p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DF8F76C-DCC6-407E-B20C-569D0FA5B20B}"/>
              </a:ext>
            </a:extLst>
          </p:cNvPr>
          <p:cNvSpPr/>
          <p:nvPr/>
        </p:nvSpPr>
        <p:spPr>
          <a:xfrm>
            <a:off x="300625" y="236791"/>
            <a:ext cx="11424650" cy="158883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/>
              <a:t>Does it matter if I don’t know what I want to do?</a:t>
            </a:r>
            <a:endParaRPr lang="en-GB" sz="105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4F59FCA-45CB-3DF3-C22B-48CFCA9A76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0377" y="5922844"/>
            <a:ext cx="2012830" cy="72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733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0"/>
            <a:ext cx="7772400" cy="1406426"/>
          </a:xfrm>
        </p:spPr>
        <p:txBody>
          <a:bodyPr/>
          <a:lstStyle/>
          <a:p>
            <a:r>
              <a:rPr lang="en-US"/>
              <a:t>Colleges</a:t>
            </a:r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5600" y="3886200"/>
            <a:ext cx="3023993" cy="140642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9471" y="1630989"/>
            <a:ext cx="3187898" cy="211633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95600" y="1657232"/>
            <a:ext cx="3023993" cy="6831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95600" y="2465278"/>
            <a:ext cx="3023993" cy="12959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39471" y="3886200"/>
            <a:ext cx="3013997" cy="113183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87D5B7E-5C48-4187-ACA4-9648F7ECFB5B}"/>
              </a:ext>
            </a:extLst>
          </p:cNvPr>
          <p:cNvSpPr/>
          <p:nvPr/>
        </p:nvSpPr>
        <p:spPr>
          <a:xfrm>
            <a:off x="300625" y="236791"/>
            <a:ext cx="11424650" cy="116963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/>
              <a:t>Colleges</a:t>
            </a:r>
            <a:endParaRPr lang="en-GB" sz="105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8782973-900E-A366-D8BE-E1D3BAA7006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20377" y="5922844"/>
            <a:ext cx="2012830" cy="72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2EF5E-9D23-4E3A-8F4C-534982274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309" y="1555238"/>
            <a:ext cx="10991491" cy="5217037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GB"/>
              <a:t>What is your </a:t>
            </a:r>
            <a:r>
              <a:rPr lang="en-GB" b="1"/>
              <a:t>post-16 progression plan</a:t>
            </a:r>
            <a:r>
              <a:rPr lang="en-GB"/>
              <a:t> and what</a:t>
            </a:r>
            <a:r>
              <a:rPr lang="en-GB" b="1"/>
              <a:t> college</a:t>
            </a:r>
            <a:r>
              <a:rPr lang="en-GB"/>
              <a:t> do you want to attend?</a:t>
            </a:r>
          </a:p>
          <a:p>
            <a:pPr lvl="0"/>
            <a:endParaRPr lang="en-GB"/>
          </a:p>
          <a:p>
            <a:pPr lvl="0"/>
            <a:r>
              <a:rPr lang="en-GB"/>
              <a:t>What </a:t>
            </a:r>
            <a:r>
              <a:rPr lang="en-GB" b="1"/>
              <a:t>specific GSCE or vocational grades </a:t>
            </a:r>
            <a:r>
              <a:rPr lang="en-GB"/>
              <a:t>do you need for </a:t>
            </a:r>
            <a:r>
              <a:rPr lang="en-GB" b="1"/>
              <a:t>my future learning</a:t>
            </a:r>
            <a:r>
              <a:rPr lang="en-GB"/>
              <a:t>?</a:t>
            </a:r>
          </a:p>
          <a:p>
            <a:pPr marL="0" lvl="0" indent="0">
              <a:buNone/>
            </a:pPr>
            <a:endParaRPr lang="en-GB"/>
          </a:p>
          <a:p>
            <a:pPr lvl="0"/>
            <a:r>
              <a:rPr lang="en-GB"/>
              <a:t>Be aware of how GCSE and vocational </a:t>
            </a:r>
            <a:r>
              <a:rPr lang="en-GB" b="1"/>
              <a:t>grades</a:t>
            </a:r>
            <a:r>
              <a:rPr lang="en-GB"/>
              <a:t> impact on </a:t>
            </a:r>
            <a:r>
              <a:rPr lang="en-GB" b="1"/>
              <a:t>career paths</a:t>
            </a:r>
            <a:r>
              <a:rPr lang="en-GB"/>
              <a:t>.</a:t>
            </a:r>
          </a:p>
          <a:p>
            <a:pPr lvl="0"/>
            <a:endParaRPr lang="en-GB"/>
          </a:p>
          <a:p>
            <a:pPr lvl="0"/>
            <a:r>
              <a:rPr lang="en-GB"/>
              <a:t>What</a:t>
            </a:r>
            <a:r>
              <a:rPr lang="en-GB" b="1"/>
              <a:t> career</a:t>
            </a:r>
            <a:r>
              <a:rPr lang="en-GB"/>
              <a:t> would you like to</a:t>
            </a:r>
            <a:r>
              <a:rPr lang="en-GB" b="1"/>
              <a:t> experience</a:t>
            </a:r>
            <a:r>
              <a:rPr lang="en-GB"/>
              <a:t> for you work placement in year 10?</a:t>
            </a:r>
          </a:p>
          <a:p>
            <a:pPr lvl="0"/>
            <a:endParaRPr lang="en-GB"/>
          </a:p>
          <a:p>
            <a:pPr marL="0" lvl="0" indent="0">
              <a:buNone/>
            </a:pP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484EF6-FE1F-4B4B-8F04-5F14528D12AE}"/>
              </a:ext>
            </a:extLst>
          </p:cNvPr>
          <p:cNvSpPr/>
          <p:nvPr/>
        </p:nvSpPr>
        <p:spPr>
          <a:xfrm>
            <a:off x="251771" y="146408"/>
            <a:ext cx="11215100" cy="103254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/>
              <a:t>What do you need to start thinking about?</a:t>
            </a:r>
            <a:endParaRPr lang="en-GB" sz="4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AB979A-1C8F-1DCE-0B3F-7D8CD80575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4404" y="6142049"/>
            <a:ext cx="1772748" cy="636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582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9F212-0A27-4D5F-AFC1-60A5A858E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91875" cy="4351338"/>
          </a:xfrm>
        </p:spPr>
        <p:txBody>
          <a:bodyPr/>
          <a:lstStyle/>
          <a:p>
            <a:r>
              <a:rPr lang="en-GB"/>
              <a:t>Do you need a degree in your chosen area of study that will enable you to get the career of your dreams?</a:t>
            </a:r>
          </a:p>
          <a:p>
            <a:endParaRPr lang="en-GB"/>
          </a:p>
          <a:p>
            <a:r>
              <a:rPr lang="en-GB"/>
              <a:t>What </a:t>
            </a:r>
            <a:r>
              <a:rPr lang="en-GB" b="1"/>
              <a:t>specific GCSEs or vocational subjects </a:t>
            </a:r>
            <a:r>
              <a:rPr lang="en-GB"/>
              <a:t>do you need for </a:t>
            </a:r>
            <a:r>
              <a:rPr lang="en-GB" b="1"/>
              <a:t>University</a:t>
            </a:r>
            <a:r>
              <a:rPr lang="en-GB"/>
              <a:t>?</a:t>
            </a:r>
          </a:p>
          <a:p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F7FE77E-E136-4732-901E-274B94FBBA6C}"/>
              </a:ext>
            </a:extLst>
          </p:cNvPr>
          <p:cNvSpPr/>
          <p:nvPr/>
        </p:nvSpPr>
        <p:spPr>
          <a:xfrm>
            <a:off x="488450" y="511635"/>
            <a:ext cx="11215100" cy="103254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0"/>
              <a:t>What about university?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E961D2-2113-774F-0ACC-5CAD7D9F38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0377" y="5922844"/>
            <a:ext cx="2012830" cy="72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58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15FD5EE3167945AB1A9B30D4F288CF" ma:contentTypeVersion="21" ma:contentTypeDescription="Create a new document." ma:contentTypeScope="" ma:versionID="59b4ce26f7db8137cec84ecc8bd5bee5">
  <xsd:schema xmlns:xsd="http://www.w3.org/2001/XMLSchema" xmlns:xs="http://www.w3.org/2001/XMLSchema" xmlns:p="http://schemas.microsoft.com/office/2006/metadata/properties" xmlns:ns2="ffe714ad-ba6e-44c8-8054-2d8c61155a96" xmlns:ns3="7166ef60-7adb-4207-9a0e-abc6e901d78b" targetNamespace="http://schemas.microsoft.com/office/2006/metadata/properties" ma:root="true" ma:fieldsID="c0dd3cdddbaebe74bc4c28c40ceb7b30" ns2:_="" ns3:_="">
    <xsd:import namespace="ffe714ad-ba6e-44c8-8054-2d8c61155a96"/>
    <xsd:import namespace="7166ef60-7adb-4207-9a0e-abc6e901d78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e714ad-ba6e-44c8-8054-2d8c61155a9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26" nillable="true" ma:displayName="Taxonomy Catch All Column" ma:hidden="true" ma:list="{03a692e2-b4de-448e-a6ae-92b31f42d775}" ma:internalName="TaxCatchAll" ma:showField="CatchAllData" ma:web="ffe714ad-ba6e-44c8-8054-2d8c61155a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66ef60-7adb-4207-9a0e-abc6e901d7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8e10d388-7655-406b-a7b1-7fd83d958a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fe714ad-ba6e-44c8-8054-2d8c61155a96" xsi:nil="true"/>
    <lcf76f155ced4ddcb4097134ff3c332f xmlns="7166ef60-7adb-4207-9a0e-abc6e901d78b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1C904B-C56B-48B6-9792-FAE4D821777F}">
  <ds:schemaRefs>
    <ds:schemaRef ds:uri="7166ef60-7adb-4207-9a0e-abc6e901d78b"/>
    <ds:schemaRef ds:uri="ffe714ad-ba6e-44c8-8054-2d8c61155a9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17100D0-230F-406E-A2B8-FEE85926D9B9}">
  <ds:schemaRefs>
    <ds:schemaRef ds:uri="7166ef60-7adb-4207-9a0e-abc6e901d78b"/>
    <ds:schemaRef ds:uri="ffe714ad-ba6e-44c8-8054-2d8c61155a96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D519C02-5862-46BF-9221-EE87288A51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1484</Words>
  <Application>Microsoft Office PowerPoint</Application>
  <PresentationFormat>Widescreen</PresentationFormat>
  <Paragraphs>308</Paragraphs>
  <Slides>24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Aptos</vt:lpstr>
      <vt:lpstr>Aptos Display</vt:lpstr>
      <vt:lpstr>Arial</vt:lpstr>
      <vt:lpstr>Arial,Sans-Serif</vt:lpstr>
      <vt:lpstr>Calibri</vt:lpstr>
      <vt:lpstr>Courier New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Colleges</vt:lpstr>
      <vt:lpstr>PowerPoint Presentation</vt:lpstr>
      <vt:lpstr>PowerPoint Presentation</vt:lpstr>
      <vt:lpstr>PowerPoint Presentation</vt:lpstr>
      <vt:lpstr>PowerPoint Presentation</vt:lpstr>
      <vt:lpstr>  You will do 10 qualifications</vt:lpstr>
      <vt:lpstr>PowerPoint Presentation</vt:lpstr>
      <vt:lpstr>Science</vt:lpstr>
      <vt:lpstr>Ebacc option</vt:lpstr>
      <vt:lpstr>PowerPoint Presentation</vt:lpstr>
      <vt:lpstr>The new subject</vt:lpstr>
      <vt:lpstr>Religion Studies lesson in year 10 and 11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MAP</vt:lpstr>
    </vt:vector>
  </TitlesOfParts>
  <Company>Tiverton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Crook</dc:creator>
  <cp:lastModifiedBy>Emily Pike</cp:lastModifiedBy>
  <cp:revision>10</cp:revision>
  <dcterms:created xsi:type="dcterms:W3CDTF">2024-09-09T20:17:07Z</dcterms:created>
  <dcterms:modified xsi:type="dcterms:W3CDTF">2025-01-30T08:40:41Z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0x010100D515FD5EE3167945AB1A9B30D4F288CF</vt:lpwstr>
  </property>
  <property fmtid="{D5CDD505-2E9C-101B-9397-08002B2CF9AE}" pid="3" name="MediaServiceImageTags">
    <vt:lpwstr/>
  </property>
</Properties>
</file>